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6"/>
  </p:notesMasterIdLst>
  <p:sldIdLst>
    <p:sldId id="256" r:id="rId2"/>
    <p:sldId id="270" r:id="rId3"/>
    <p:sldId id="261" r:id="rId4"/>
    <p:sldId id="265" r:id="rId5"/>
    <p:sldId id="269" r:id="rId6"/>
    <p:sldId id="266" r:id="rId7"/>
    <p:sldId id="262" r:id="rId8"/>
    <p:sldId id="258" r:id="rId9"/>
    <p:sldId id="267" r:id="rId10"/>
    <p:sldId id="259" r:id="rId11"/>
    <p:sldId id="260" r:id="rId12"/>
    <p:sldId id="263" r:id="rId13"/>
    <p:sldId id="264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87389" autoAdjust="0"/>
  </p:normalViewPr>
  <p:slideViewPr>
    <p:cSldViewPr>
      <p:cViewPr>
        <p:scale>
          <a:sx n="70" d="100"/>
          <a:sy n="70" d="100"/>
        </p:scale>
        <p:origin x="-105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1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D7159-B547-43DB-ACA1-5D1114FBB97E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56F25-43DA-4FF7-8096-7123E2AA1B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5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5 attendance statutes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Students required to attend school until 18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Parent can withdraw student from school at age 16</a:t>
            </a:r>
          </a:p>
          <a:p>
            <a:r>
              <a:rPr lang="en-US" dirty="0" smtClean="0">
                <a:latin typeface="Adobe Garamond Pro Bold" pitchFamily="18" charset="0"/>
              </a:rPr>
              <a:t>4 truancy statutes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Truancy = unexcused absences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CHIPS (child in need of protection) matter</a:t>
            </a:r>
          </a:p>
          <a:p>
            <a:r>
              <a:rPr lang="en-US" dirty="0" smtClean="0">
                <a:latin typeface="Adobe Garamond Pro Bold" pitchFamily="18" charset="0"/>
              </a:rPr>
              <a:t>No direct “online” attendance/truancy component</a:t>
            </a:r>
          </a:p>
          <a:p>
            <a:r>
              <a:rPr lang="en-US" dirty="0" smtClean="0">
                <a:latin typeface="Adobe Garamond Pro Bold" pitchFamily="18" charset="0"/>
              </a:rPr>
              <a:t>Legislation may be written this year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(5% increase each day 5x/week) each week as well as log in time (20-25 hours of documented time online per week</a:t>
            </a:r>
            <a:r>
              <a:rPr lang="en-US" dirty="0" smtClean="0">
                <a:latin typeface="Adobe Garamond Pro Bold" pitchFamily="18" charset="0"/>
              </a:rPr>
              <a:t>)</a:t>
            </a:r>
          </a:p>
          <a:p>
            <a:r>
              <a:rPr lang="en-US" dirty="0" smtClean="0">
                <a:latin typeface="Adobe Garamond Pro Bold" pitchFamily="18" charset="0"/>
              </a:rPr>
              <a:t>Data from last year</a:t>
            </a:r>
            <a:r>
              <a:rPr lang="en-US" baseline="0" dirty="0" smtClean="0">
                <a:latin typeface="Adobe Garamond Pro Bold" pitchFamily="18" charset="0"/>
              </a:rPr>
              <a:t> spring semester</a:t>
            </a:r>
            <a:endParaRPr lang="en-US" dirty="0" smtClean="0">
              <a:latin typeface="Adobe Garamond Pro Bold" pitchFamily="18" charset="0"/>
            </a:endParaRPr>
          </a:p>
          <a:p>
            <a:r>
              <a:rPr lang="en-US" dirty="0" smtClean="0">
                <a:latin typeface="Adobe Garamond Pro Bold" pitchFamily="18" charset="0"/>
              </a:rPr>
              <a:t>62 counties</a:t>
            </a:r>
            <a:r>
              <a:rPr lang="en-US" baseline="0" dirty="0" smtClean="0">
                <a:latin typeface="Adobe Garamond Pro Bold" pitchFamily="18" charset="0"/>
              </a:rPr>
              <a:t> contacted</a:t>
            </a:r>
          </a:p>
          <a:p>
            <a:r>
              <a:rPr lang="en-US" baseline="0" dirty="0" smtClean="0">
                <a:latin typeface="Adobe Garamond Pro Bold" pitchFamily="18" charset="0"/>
              </a:rPr>
              <a:t>47 truancy intervention meetings</a:t>
            </a:r>
          </a:p>
          <a:p>
            <a:r>
              <a:rPr lang="en-US" baseline="0" dirty="0" smtClean="0">
                <a:latin typeface="Adobe Garamond Pro Bold" pitchFamily="18" charset="0"/>
              </a:rPr>
              <a:t>23 in court appearance</a:t>
            </a:r>
          </a:p>
          <a:p>
            <a:r>
              <a:rPr lang="en-US" baseline="0" dirty="0" smtClean="0">
                <a:latin typeface="Adobe Garamond Pro Bold" pitchFamily="18" charset="0"/>
              </a:rPr>
              <a:t>15 phone appearances</a:t>
            </a:r>
          </a:p>
          <a:p>
            <a:endParaRPr lang="en-US" baseline="0" dirty="0" smtClean="0">
              <a:latin typeface="Adobe Garamond Pro Bold" pitchFamily="18" charset="0"/>
            </a:endParaRPr>
          </a:p>
          <a:p>
            <a:r>
              <a:rPr lang="en-US" baseline="0" dirty="0" smtClean="0">
                <a:latin typeface="Adobe Garamond Pro Bold" pitchFamily="18" charset="0"/>
              </a:rPr>
              <a:t>Attendance is impacting our course completion 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MN models:</a:t>
            </a:r>
          </a:p>
          <a:p>
            <a:r>
              <a:rPr lang="en-US" dirty="0" smtClean="0"/>
              <a:t>Over 20 online schools:</a:t>
            </a:r>
            <a:r>
              <a:rPr lang="en-US" baseline="0" dirty="0" smtClean="0"/>
              <a:t> each one has its own variation on the model</a:t>
            </a:r>
            <a:endParaRPr lang="en-US" dirty="0" smtClean="0"/>
          </a:p>
          <a:p>
            <a:r>
              <a:rPr lang="en-US" dirty="0" smtClean="0"/>
              <a:t>Blue</a:t>
            </a:r>
            <a:r>
              <a:rPr lang="en-US" baseline="0" dirty="0" smtClean="0"/>
              <a:t> Sky Charter School = certain number of assignments completed each day/week in order to be considered in attendance.</a:t>
            </a:r>
          </a:p>
          <a:p>
            <a:r>
              <a:rPr lang="en-US" baseline="0" dirty="0" smtClean="0"/>
              <a:t>Some MN schools have hybrid/synchronous expectations for students in addition to progress</a:t>
            </a:r>
          </a:p>
          <a:p>
            <a:endParaRPr lang="en-US" baseline="0" dirty="0" smtClean="0"/>
          </a:p>
          <a:p>
            <a:r>
              <a:rPr lang="en-US" baseline="0" dirty="0" smtClean="0"/>
              <a:t>87 counties – that many procedures</a:t>
            </a:r>
          </a:p>
          <a:p>
            <a:r>
              <a:rPr lang="en-US" baseline="0" dirty="0" smtClean="0"/>
              <a:t>Website required!!!!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9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9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dobe Garamond Pro Bold"/>
              </a:rPr>
              <a:t>Laws are not updated to address the reality of online education;</a:t>
            </a:r>
          </a:p>
          <a:p>
            <a:r>
              <a:rPr lang="en-US" dirty="0" smtClean="0">
                <a:latin typeface="Adobe Garamond Pro Bold"/>
              </a:rPr>
              <a:t>Online schools are faced with other obstacles (curriculum, staff, standards);</a:t>
            </a:r>
          </a:p>
          <a:p>
            <a:r>
              <a:rPr lang="en-US" dirty="0" smtClean="0">
                <a:latin typeface="Adobe Garamond Pro Bold"/>
              </a:rPr>
              <a:t>Understanding &amp; educating staff &amp; judges re school’s policies and procedures.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48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Student is chronically ill with IBS</a:t>
            </a:r>
          </a:p>
          <a:p>
            <a:r>
              <a:rPr lang="en-US" dirty="0" smtClean="0">
                <a:latin typeface="Adobe Garamond Pro Bold" pitchFamily="18" charset="0"/>
              </a:rPr>
              <a:t>Difficult to be in school/embarrassing</a:t>
            </a:r>
          </a:p>
          <a:p>
            <a:r>
              <a:rPr lang="en-US" dirty="0" smtClean="0">
                <a:latin typeface="Adobe Garamond Pro Bold" pitchFamily="18" charset="0"/>
              </a:rPr>
              <a:t>Student became truant in traditional school</a:t>
            </a:r>
          </a:p>
          <a:p>
            <a:r>
              <a:rPr lang="en-US" dirty="0" smtClean="0">
                <a:latin typeface="Adobe Garamond Pro Bold" pitchFamily="18" charset="0"/>
              </a:rPr>
              <a:t>Student enrolled in MVHS</a:t>
            </a:r>
          </a:p>
          <a:p>
            <a:r>
              <a:rPr lang="en-US" dirty="0" smtClean="0">
                <a:latin typeface="Adobe Garamond Pro Bold" pitchFamily="18" charset="0"/>
              </a:rPr>
              <a:t>Student was successful at MVHS</a:t>
            </a:r>
          </a:p>
          <a:p>
            <a:r>
              <a:rPr lang="en-US" dirty="0" smtClean="0">
                <a:latin typeface="Adobe Garamond Pro Bold" pitchFamily="18" charset="0"/>
              </a:rPr>
              <a:t>Student dismissed from truancy case management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Adobe Garamond Pro Bold" pitchFamily="18" charset="0"/>
              </a:rPr>
              <a:t>Student had difficult home life</a:t>
            </a:r>
          </a:p>
          <a:p>
            <a:r>
              <a:rPr lang="en-US" sz="1200" dirty="0" smtClean="0">
                <a:latin typeface="Adobe Garamond Pro Bold" pitchFamily="18" charset="0"/>
              </a:rPr>
              <a:t>Student had to help care for 4 younger siblings</a:t>
            </a:r>
          </a:p>
          <a:p>
            <a:r>
              <a:rPr lang="en-US" sz="1200" dirty="0" smtClean="0">
                <a:latin typeface="Adobe Garamond Pro Bold" pitchFamily="18" charset="0"/>
              </a:rPr>
              <a:t>Student was not successful at MVHS</a:t>
            </a:r>
          </a:p>
          <a:p>
            <a:r>
              <a:rPr lang="en-US" sz="1200" dirty="0" smtClean="0">
                <a:latin typeface="Adobe Garamond Pro Bold" pitchFamily="18" charset="0"/>
              </a:rPr>
              <a:t>MVHS filed truancy petition in county of residence</a:t>
            </a:r>
          </a:p>
          <a:p>
            <a:r>
              <a:rPr lang="en-US" sz="1200" dirty="0" smtClean="0">
                <a:latin typeface="Adobe Garamond Pro Bold" pitchFamily="18" charset="0"/>
              </a:rPr>
              <a:t>County discovered abusive family situation</a:t>
            </a:r>
          </a:p>
          <a:p>
            <a:r>
              <a:rPr lang="en-US" sz="1200" dirty="0" smtClean="0">
                <a:latin typeface="Adobe Garamond Pro Bold" pitchFamily="18" charset="0"/>
              </a:rPr>
              <a:t>Student and siblings were removed from home</a:t>
            </a:r>
          </a:p>
          <a:p>
            <a:r>
              <a:rPr lang="en-US" sz="1200" dirty="0" smtClean="0">
                <a:latin typeface="Adobe Garamond Pro Bold" pitchFamily="18" charset="0"/>
              </a:rPr>
              <a:t>Court ordered student into ALC setting</a:t>
            </a:r>
          </a:p>
          <a:p>
            <a:r>
              <a:rPr lang="en-US" sz="1200" dirty="0" smtClean="0">
                <a:latin typeface="Adobe Garamond Pro Bold" pitchFamily="18" charset="0"/>
              </a:rPr>
              <a:t>Student was allowed to return to MVHS</a:t>
            </a:r>
          </a:p>
          <a:p>
            <a:r>
              <a:rPr lang="en-US" sz="1200" dirty="0" smtClean="0">
                <a:latin typeface="Adobe Garamond Pro Bold" pitchFamily="18" charset="0"/>
              </a:rPr>
              <a:t>Student is now successful at MVHS and taken off of truancy case management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not picking on Ohio!  Headlines like this happen everywhere.  This is exactly</a:t>
            </a:r>
            <a:r>
              <a:rPr lang="en-US" baseline="0" dirty="0" smtClean="0"/>
              <a:t> why I do what I do!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56F25-43DA-4FF7-8096-7123E2AA1B4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1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1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1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2" y="702070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2" y="1794936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3"/>
            <a:ext cx="1213821" cy="365125"/>
          </a:xfrm>
        </p:spPr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3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5357593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1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3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3725335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3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4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5885673"/>
            <a:ext cx="1213821" cy="365125"/>
          </a:xfrm>
        </p:spPr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5829262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5896962"/>
            <a:ext cx="554023" cy="365125"/>
          </a:xfrm>
        </p:spPr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7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8"/>
            <a:ext cx="1213821" cy="365125"/>
          </a:xfrm>
        </p:spPr>
        <p:txBody>
          <a:bodyPr/>
          <a:lstStyle/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8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5900027"/>
            <a:ext cx="554023" cy="365125"/>
          </a:xfrm>
        </p:spPr>
        <p:txBody>
          <a:bodyPr/>
          <a:lstStyle/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2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8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3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0BA1A1C-F9C5-4563-BE0E-CF2D878FC860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2" y="5809153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5809153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0BA6639-5043-4106-B228-C430D72BB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Moving Toward a New Model of Attendance and Truancy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dobe Garamond Pro Bold" pitchFamily="18" charset="0"/>
              </a:rPr>
              <a:t>Presenter: Stacy Bender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dobe Garamond Pro Bold" pitchFamily="18" charset="0"/>
              </a:rPr>
              <a:t>Minnesota Virtual High School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dobe Garamond Pro Bold" pitchFamily="18" charset="0"/>
              </a:rPr>
              <a:t>sbender@mtcs.org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n Silhouett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914400"/>
            <a:ext cx="5433275" cy="5143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436315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  <a:t>Student Story: </a:t>
            </a:r>
            <a:b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  <a:t>Alex</a:t>
            </a:r>
            <a:r>
              <a:rPr lang="en-US" sz="2200" dirty="0" smtClean="0">
                <a:solidFill>
                  <a:schemeClr val="bg1"/>
                </a:solidFill>
                <a:latin typeface="Adobe Garamond Pro Bold" pitchFamily="18" charset="0"/>
              </a:rPr>
              <a:t/>
            </a:r>
            <a:br>
              <a:rPr lang="en-US" sz="2200" dirty="0" smtClean="0">
                <a:solidFill>
                  <a:schemeClr val="bg1"/>
                </a:solidFill>
                <a:latin typeface="Adobe Garamond Pro Bold" pitchFamily="18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Adobe Garamond Pro Bold" pitchFamily="18" charset="0"/>
              </a:rPr>
              <a:t> Not his actual name.</a:t>
            </a:r>
            <a:endParaRPr lang="en-US" sz="2200" dirty="0">
              <a:solidFill>
                <a:schemeClr val="bg1"/>
              </a:solidFill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93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832.photobucket.com/albums/zz250/spider0k/ELC%20Website/Teachers/Female_Silhouette_clip_art_high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838200"/>
            <a:ext cx="5543550" cy="52292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495801"/>
            <a:ext cx="6965245" cy="14478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  <a:t>Student Story: </a:t>
            </a:r>
            <a:b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  <a:t>Alicia</a:t>
            </a:r>
            <a:br>
              <a:rPr lang="en-US" dirty="0" smtClean="0">
                <a:solidFill>
                  <a:schemeClr val="bg1"/>
                </a:solidFill>
                <a:latin typeface="Adobe Garamond Pro Bold" pitchFamily="18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dobe Garamond Pro Bold" pitchFamily="18" charset="0"/>
              </a:rPr>
              <a:t>Not her actual name.</a:t>
            </a:r>
            <a:endParaRPr lang="en-US" sz="2000" dirty="0">
              <a:solidFill>
                <a:schemeClr val="bg1"/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600" y="990600"/>
            <a:ext cx="6385560" cy="3665670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Adobe Garamond Pro Bold" pitchFamily="18" charset="0"/>
              </a:rPr>
              <a:t>Student had difficult home life</a:t>
            </a:r>
          </a:p>
          <a:p>
            <a:r>
              <a:rPr lang="en-US" sz="2200" dirty="0" smtClean="0">
                <a:latin typeface="Adobe Garamond Pro Bold" pitchFamily="18" charset="0"/>
              </a:rPr>
              <a:t>Student had to help care for 4 younger siblings</a:t>
            </a:r>
          </a:p>
          <a:p>
            <a:r>
              <a:rPr lang="en-US" sz="2200" dirty="0" smtClean="0">
                <a:latin typeface="Adobe Garamond Pro Bold" pitchFamily="18" charset="0"/>
              </a:rPr>
              <a:t>Student was not successful at MVHS</a:t>
            </a:r>
          </a:p>
          <a:p>
            <a:r>
              <a:rPr lang="en-US" sz="2200" dirty="0" smtClean="0">
                <a:latin typeface="Adobe Garamond Pro Bold" pitchFamily="18" charset="0"/>
              </a:rPr>
              <a:t>MVHS filed truancy petition in county of residence</a:t>
            </a:r>
          </a:p>
          <a:p>
            <a:r>
              <a:rPr lang="en-US" sz="2200" dirty="0" smtClean="0">
                <a:latin typeface="Adobe Garamond Pro Bold" pitchFamily="18" charset="0"/>
              </a:rPr>
              <a:t>County discovered abusive family situation</a:t>
            </a:r>
          </a:p>
          <a:p>
            <a:r>
              <a:rPr lang="en-US" sz="2200" dirty="0" smtClean="0">
                <a:latin typeface="Adobe Garamond Pro Bold" pitchFamily="18" charset="0"/>
              </a:rPr>
              <a:t>Student and siblings were removed from home</a:t>
            </a:r>
          </a:p>
          <a:p>
            <a:r>
              <a:rPr lang="en-US" sz="2200" dirty="0" smtClean="0">
                <a:latin typeface="Adobe Garamond Pro Bold" pitchFamily="18" charset="0"/>
              </a:rPr>
              <a:t>Court ordered student into ALC setting</a:t>
            </a:r>
          </a:p>
          <a:p>
            <a:r>
              <a:rPr lang="en-US" sz="2200" dirty="0" smtClean="0">
                <a:latin typeface="Adobe Garamond Pro Bold" pitchFamily="18" charset="0"/>
              </a:rPr>
              <a:t>Student was allowed to return to MVHS</a:t>
            </a:r>
          </a:p>
          <a:p>
            <a:r>
              <a:rPr lang="en-US" sz="2200" dirty="0" smtClean="0">
                <a:latin typeface="Adobe Garamond Pro Bold" pitchFamily="18" charset="0"/>
              </a:rPr>
              <a:t>Student is now successful at MVHS and taken off of truancy case management</a:t>
            </a:r>
            <a:endParaRPr lang="en-US" sz="2200" dirty="0">
              <a:latin typeface="Adobe Garamond Pro Bold" pitchFamily="18" charset="0"/>
            </a:endParaRPr>
          </a:p>
        </p:txBody>
      </p:sp>
      <p:sp>
        <p:nvSpPr>
          <p:cNvPr id="4098" name="AutoShape 2" descr="data:image/jpg;base64,/9j/4AAQSkZJRgABAQAAAQABAAD/2wCEAAkGBhAGEA8IBxQREBUUFxgTFBIVGBkQFxIYExQVFxgTExQXGyggIxkkGxIVITEgIycvLCwuGiA0NTAqNSgrMCkBCQoKBQUFDQUFDSkYEhgpKSkpKSkpKSkpKSkpKSkpKSkpKSkpKSkpKSkpKSkpKSkpKSkpKSkpKSkpKSkpKSkpKf/AABEIAOMA3gMBIgACEQEDEQH/xAAcAAEAAgIDAQAAAAAAAAAAAAAABwgFBgEDBAL/xABDEAACAQIDBAUGCwcEAwAAAAAAAQIDBAUGEQcSIUETMVFhgQgUInGRoRUyQkNSYnKCkqLBI1Nzk7PCw0SjsdEWJDT/xAAUAQEAAAAAAAAAAAAAAAAAAAAA/8QAFBEBAAAAAAAAAAAAAAAAAAAAAP/aAAwDAQACEQMRAD8AnEAAAAAAAAAAADWs75/tMi0unxGW9Ukn0VCPGdRr/iPbJ8PW+AGwXN1CyhK4upRpwitZTk1CMUucpPgkRHnHyhaGHuVrleCuZrh01TWNJfZjwlL8q9ZE2dtot7nmpvYhLcpJ6wt4aqnDsbXypfWffpouBqwGz43tLxXMDbvbqsk/m6cughp2btPTXx1NdlcznLpJyk39Jtt+06gBvWX9s+LZepxtadWNeEeEVXj0riuzf1UtO5vgZ6h5R2JQa6ehZzXPSNSD9vSNe4icAWn2ebW7XPbdnOPm1wlr0UpbyqJdbpT0WunW4tapdqTa3wpFZ3lTD6kLq0lKnODUoTi9HFxeqaZaXZZtGhnu23bjdhc0klWguG8upVoL6L5rk+HNahvAAAAAAAAAAAAAAAAAAAAAAAY/H8bpZbtq+K370hSi5PtfJRj9ZtpLvaA1zaXtIpZBoJxSq3FRPoaPL+JU04qCfi3wXNqruM41XzBWniGKVJVak3rKUvckupRXJLgjvzRmOtmy6rYrfv0qj4R61CK4Rpx7kuHv62zFAAAAAAAAADKZazHXypc0sUw2W7OD6n8WcX8aE1zi1w964pGLAFy8pZoo5wtKWK4e+E1pKGurpzXxqcu9P2pp9TMwVZ2RZ/eS7xUbuX/rV2oVk+qm+qNZerXj2x17EWmT1AAAAAAAAAAAAAAAAAAAAQL5RGb3Wq0ss2r9GCVavpznJfs4P1Re99+PYTjiV/DC6NW+unpClCVSb7Iwi5P3IpnjmL1Meua+J3fGdWcqj7t58IruS0S7kB4QAAAAAAAAAAAAAsnsV2kLM1COCYk9LihBKLfz9OKSUvtx4J9vB9ulbD24Li9XALijiVhLdqUpKcX6utP6rWqa5psC6wMVlfMNLNVpQxay+LUjq49bhJcJQfepJrwMqAAAAAAAAAAAAAAAABGe37H/AIKwvzGk9JXNRU+x7kPTm1+GEfvFaCV/KJxjzzEaGHResaFFNrsnWbk/yxpEUAAAAAAAAAAAAAAAAATP5OuanQrV8uV36NROvS7pwSU4r1xSf3H2k+FPtnuORy5idliVZ6RhUSm+yFROnOXhGbfgXBXEAAAAAAAAAAAAAAAHEnpxYFQ9pWIvFMXxG4b1/bzpp91J9GvdTRrJ3Xld3VSpXl1zlKT+82/1OkAAAAAAAAAAAAAAAAAWq2NZnlmbCqMrh61KD83m38ro1Fwl4wlHV82mVVLObBMHeGYRC5n13FSdb1JaU4r/AGtfECRwAAAAAAAAAAAAA8mL1vNre4rfRpzl+GDf6HrMFnq7VjhmI15vTS3raet05RivFtICnTOAAAAAAAAAAAAAAAAAAOUXA2dUHb4ThsJLR+b0np9qCl+pVfKGXZ5qvrbCaOv7SaUn9GC9KcvCKky49GjG3jGjSSjGKUYpdSSWiS8EB9gAAAAAAAAAAAABre0jDvhXCcRtl19BOaXa6S6RL2wRshhs530cMw6+u6uiUaFV8ebcJKK8W0vECmoAAAAAAAAAAAAAAAAAAm/ybcGhN32MVFrKO5Qg/oqWs5+3Sn7GToQ55NlZStb+jzVaEvxU9P7GTGAAAAAAAAAAAAAACMPKExaVjhUbSn/qK0IS+zBSqP8ANCBJ5EPlI0N6xs6/0a7j+OlN/wBgFegAAAAAAAAAAAAAAAAABNfk03m7VxGzfyoUqiX2JVIv+oieCsuwHE1YYvGhL5+lUpL1rdqr+k/aWaAAAAAAAAAAAAAABHm3iw89watVXzNSlV/P0b91VkhmKzVg/wD5BY3eGcNatKcI68pOL3H4S3X4AUxB9VKbpN06iaabTT4NNdaaPkAAAAAAAAAAAAAAAADd9jOHSxHGrPotdKblVm1yjCEuv1ycV4lrCNtiuz5ZUtfhS6cJ17qEZaxe8qdJpSjCMubeqba4cEl1auSQAAAAAAAAAAAAAADG45mK1y1Td3jFanQhycnxlpyhFcZPuSbIazh5RE6u9a5Tp9Gurziqk5eunS6l65a/ZQGL2+ZMoYFc08YsJQi7mUnUoareU+t1oR692XHXsl9rRROerEcTrYvUleYjUnWqS4ynNuTfi+XdyPKAAAAAAAAAAAAAAAABu2SNrV/klK1otXFBfMVNWo6vV9FNcY+riuL4E0ZW254ZmBxo3rlZVHw3a2nRt/VrLh+LdKwgC8UZqaUoNNPimuKafNHJVLIu1i+yRpQpvzi3529RvSP8KfFwftXcTJlrbzhmNtUb/fspv97o6bf8WPBeuSSAkkHxRrxuYxq0JRnGS1jKLUlJPmmuDR9gAAAAOuvXjaxlXuJRhGKcpSk1FRSWrlJvqSXMDsIn2h7dKOA7+HZa3LiuvRlVfGlSfdp8eS7vRXa+KNL2pbZ6mYXPCcuSlStuMZ1VrGdx2pc4032db56LgRQB7sZxy4zDVle4tVnWqP5UnrouyK6ku5JI8IAAAAAAAAAAAAAAAAAAAAAAAAAGy5P2g32SZqeF1G6bes6E/SpT7fR5P60dGWTyFtFtc+0t+0/Z1orWrbyesoct6L+VDX5S8UmVHPdguNV8v16eI4ZN06lN6xkvemucWuDT4NAXVBrGz7PFLPdpG/o6QqR9CtS/dz05fVfWn4daZs4Arftk2pSzLUlgeDy0tactJyi//pnF9eq+bTXBc3x+jpKG23NLy5hc6NtLdqXL6CLXWotN1JL7q3deW+irgAAAAAAAAAAAAAAAAAAAAAAAAAAAAAAAAG8bHs2SyvidFSelK4aoVVrw9N6Qm/syaevY5dpaso9CTg1KPBrin2Mujl7FFjVpa4jH56lCp6nOCbXg20BA3lF4z53f2+GResaFLea7J1pav8sKftIlNq2o4j8KYxiNd8q0qS9VFKkv6ZqoAAAAAAAAAAAAAAAAAAAAAAAAAAAAAAAAAtJsNxL4QwW3g3q6MqlF+E3OK/DUiVbJ98my/wB+2v7H6FWnU/mwcf8ACgINxa6d7cV7mXXOpOb+9Nv9TyHLevFnAAAAAAAAAAAAAAAAAAAAAAAAAAAAAAAAAAl/ybrzo729tX8qgp/y6kV/lIgNy2WY38BXlW4fDWjKHtqUn/aBpoAAAAAAAAAAAAAAAAAAAAAAAAAAAAAAAAAAHda1XSblTenD/o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85800"/>
            <a:ext cx="6965245" cy="9143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dobe Garamond Pro Bold" pitchFamily="18" charset="0"/>
              </a:rPr>
              <a:t>Anyone from Ohio?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dobe Garamond Pro Bold" pitchFamily="18" charset="0"/>
            </a:endParaRPr>
          </a:p>
        </p:txBody>
      </p:sp>
      <p:pic>
        <p:nvPicPr>
          <p:cNvPr id="4" name="Content Placeholder 3" descr="2 online schools overlook truancy | The Columbus Dispatch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5" t="29075" r="39174" b="30061"/>
          <a:stretch/>
        </p:blipFill>
        <p:spPr>
          <a:xfrm>
            <a:off x="990600" y="1833455"/>
            <a:ext cx="7131948" cy="3348145"/>
          </a:xfrm>
        </p:spPr>
      </p:pic>
      <p:sp>
        <p:nvSpPr>
          <p:cNvPr id="5" name="TextBox 4"/>
          <p:cNvSpPr txBox="1"/>
          <p:nvPr/>
        </p:nvSpPr>
        <p:spPr>
          <a:xfrm>
            <a:off x="1752600" y="5562601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dobe Garamond Pro Bold" pitchFamily="18" charset="0"/>
              </a:rPr>
              <a:t>October 8, 2007</a:t>
            </a:r>
            <a:endParaRPr lang="en-US" sz="3600" dirty="0"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7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Adobe Garamond Pro Bold" pitchFamily="18" charset="0"/>
              </a:rPr>
              <a:t>What is happening in your state?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9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Adobe Garamond Pro Bold" pitchFamily="18" charset="0"/>
              </a:rPr>
              <a:t>Where should we go from here?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55802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Why is Attendance Important?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22" y="1600200"/>
            <a:ext cx="5562600" cy="436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4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88983"/>
            <a:ext cx="7619999" cy="1239817"/>
          </a:xfrm>
        </p:spPr>
        <p:txBody>
          <a:bodyPr>
            <a:noAutofit/>
          </a:bodyPr>
          <a:lstStyle/>
          <a:p>
            <a:r>
              <a:rPr lang="en-US" sz="3600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Minnesota</a:t>
            </a:r>
            <a:r>
              <a:rPr lang="en-US" sz="3600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’s Landscapes</a:t>
            </a:r>
            <a:endParaRPr lang="en-US" sz="3600" u="sng" dirty="0">
              <a:solidFill>
                <a:schemeClr val="accent2">
                  <a:lumMod val="50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11266" name="AutoShape 2" descr="data:image/jpg;base64,/9j/4AAQSkZJRgABAQAAAQABAAD/2wCEAAkGBhQSEBUUEhQUFBUVGBcYGBgYGBcaGBgYFRUVGBcXGBoYHSYgGBokGRoXHy8gIycpLCwsFx4xNTAqNSYsLCkBCQoKDgwOGg8PGiwlHyQsLCwsLCksLCwsLCksLCkpLCwsLCwsLCksLCksLCwsLCwsKSwsLCksLCksLCwsLCwsKf/AABEIAL8BCAMBIgACEQEDEQH/xAAbAAACAwEBAQAAAAAAAAAAAAADBAIFBgEAB//EAD0QAAECBAQDBQcCBQQCAwAAAAECEQADEiEEMUFRBSJhBhNxgZEyQlKhsdHwweEUFSNi8QczQ3JTghaiwv/EABoBAAIDAQEAAAAAAAAAAAAAAAIDAAEEBQb/xAAoEQACAgICAgICAQUBAAAAAAAAAQIRAyESMUFRBBMiYVIFFEJxoSP/2gAMAwEAAhEDEQA/ALguzDYeZJheZPXYs1JsX1F8oJIS5D+GfXeIz5aSk8zscgDmRYdI4M1uzqwdIYVxtZIW6ioEee3nDP8AOVLeskE3f6tFRKnJQkmogBwLPcAbaRxOMTSFM4PmAdrwuc5VWycV6N9hu0jy5TJYq8rDpp5xGV2jUJhDVB/QZRi049zTZCQLbK8ALDPziwwuJqqbO2/40XL5mZQ5N7T/AOCnhhdGsl9oHmbBrdbx3EcYNSQCA5/BGZxvEUy3U7jX9oDI4kVLQoAh7h7uzjwGRjRD+oOcFafe2vQEvjpOzb/zRIIDhzB5eN8Yxa+NhSiRSCj2mz0vtvF7wjiImFCc3Gbjb6x1cfysWSfBGOWKUVZdKxw0gS8ar4YFjBLlorUpk7jrHMMoTEhSSpjlaNScLoT+QZOKOogiJrwuqQrQEx2XhFnMAQTUStjo8YI4hP8AgDvEVcPVoYCovyFb9DZnCI991hQ8OV8Qgf8ABL3EEox9g3L0WP8AECI/xA3hFOEV8Qjowp+L5ROEfZOTHDPG8dGJEJnBn4vkIC6gprtu0Tgn0ycmi3E0R4zIRmpKWYkv4RKXIJzUQdrQHFdhcmN97HQuE1SVDIvA1V7Ki+Cfkrm0WTwJS+sKFSm9lUDUpR9w+kRQI5j3fx3vYrKlDMEQWXjEjMfKCeP0Cp+x1K3gwTCI4knr6QVONT19DAOEvQalEaj0K/zBOjnyj0DxYXJHx2TjmWkpYsq4zFzfTKLLEpQlSgTexJ9bxlVzaVGwSH6+6cjeHMRj1LSDfIAMT7oAAfWzRwOMmq2dODrY0MGtZpSolGx959OjRM8JWgEA1qNw6rADRmZ22gPCeIGks5Hsu93Of4Is0YkEXU7Fn9nIb6wucpLXgakmZ7BqKUqMwKCE5qa6TsNg4aLmXxgGXYEAAHlNjcC508YCuYXYXQp3LZg5jNz+0VvD5XcFQqSXJpf3QS6QdARaKnD7Fv8A3QDtUd7TYuYiUWUtQD8zgkJb3tmg/C8So4SSupYKiXAIDUqUCSSMmIt94peJcSUVPLAUSFApVd3LZtmw65xYycY0tL2IUHDfEL6Dpk0aljqHGuxcpx5dkZ+JMtc0gAhRLVNTfenIW8Y0HB+PqVStCqFlLFLZUm+d3jLzpalsoJJKn0AJudCM2YM4g3AsDME9ZUlTFBpJQU0qYBj5ah4ji0uS00Id3xNeO1ZVhUSlKD8yX1Iez9YewHGlS0hl2DHS4f8Af5CKFGECUAAOsvUojNiWL3YkddoPLlIAvmHzzzy9NYF/Kb/KPY1YKia/gXahcwqQUuygAX0IDudbvGhViCNhHx9eLKFGkulRzuD08hFlhuIp7sFQ52L3GYYfrG/H8mo/kjNLHukfR5nGUDOZLHR3+kCk8bScpiTdv3u0YNc6mdLScilT+JaHzIs76Z63NhFy+bCOmXHBJm9BcO7vtHlSx19Yw8jG917KlJ6Bm9N4eTx9TX+jfrD4/Ig+2LlhkvBqRLH4Y8UdBGaTxwkWHq4/WIji6uh9fvDXkgu5ALHPxE0pYf5gEyYkF/lpFD/Orf7b/wDsf1Ee/nI1Q3/s8GsmP+QLhk/iXf8AEofI+sEGOT8MZ6ZxtKfdPrC8/tE2QA+cU8uL9lrFlNWMf/bHjxT+0xiFdpZpcIotYuAGPUG/SBS+0GJqZ5ZtcN9h+PFqWN+AXHIbhXEick/OOL4gprBI84xsntep2mJS+rOGgv8A8tSSWTtd7XNwfKC54vIPDIaQzlbiIrnK3EU57TSAWJI8n+kEldosOoOFt4g/aHRnB9CZRkuyxQtXT1ghnrycQkOLytFP5H7Rz+byvi+RhtX4AuvI+maofDHorlcalbn0jsC4P0HGR8pmYQzZq1qKmKiQHGRJ2G0SVKWhKVgPci5e2hbfL0ieDxgVSq4JSVUks4JtplnvlBJU9RCk3JAqa10sXA3tqNHjzak1K/B2Erjo9KxJAIspYGrDP6aQdChQps2c7c32JhGbNC6SAEEgEEDMADNy3nBMBiFd4oEEOgEAMSq/3HzjO1bIptMJMmUjlfJi/lk+eenSISFpKC3tO76ux6ZNpE8ZMWEgrSUE1ZjIVMG8BCs2SgSy7v7RVncdLWvDmkxnLwJKwqqyQgKDm4Fm3z+0P8MxACiCCuzki4AL52b0PrC+AxqApNbECk2u7lmIMaDC8JebMoUAhWVTh3cgCz2+jM8NcLQnqVoniZ0p0hVSS45wwfZunhBsPjpTmzm4uRd2yAu9nikRgwueELZksXDGmkgEkjfN/APF3g8GibypCuV3IKwkqGbl2sDl5wuOB8XFsd9kfQxisQQQmWA2wB0bJupEAwUuaFKM5khnAJTa4LtmAwPrBZcimkggGliL6AkB9GP1OcOKkomIYhNQdlKSFB9io6ZfaF4IrcF2Fkk0r8CcielSHoIOjuHO7XHzjhSpKXWF0jVJJA1Y5tA14IGYlRJVToguF6OlRZ0533e8WSZIWB/xqYhyCApmsH9r6WjTCE4qmxLkn0VKMapfMlLEGxqCnB1BAtFjhscVVV+5nkHBDgtu3pE8VPoDSqZgTysEpz2GxeB4jhtYC5iZjgDItVbM57/XKEPEssaj4GcuOz3EeIAhJSzEs7Z7F8jpEP4pIYKIBOlyfk7Q7/KpapLS1lGrKum2Rc2brEZPCQumoBSk3uAb9CNesGvjPXLwV9q8M7iMVQlJDKJKg7Gnld89YWRxsO5yJIcCzWaHp/D0FPdlAZyQ5NiRdWvSMrheXkFwLB9xl+dYvLSdi3NovV8TACSxAU/W75QOVxd3ADnrb0iGCk94lgpXKcrWfyhwYE7k+SftHQxfHWSKkjO89MQnYlayaEEDL0v4CJ4HBqWhVRKSl2drn9PGGZvCgpnct1MRHB0/CT4kn6xpj8VpVYp5lYslUw0Ay7D38ydAXGQ+0MilLqrCbHUWNr7x4cJQMkJ9BHv5cn4U/KDXxf2D9/6KxU5JW5mJzCmqAaygXB0yheatClMZiWNV3ANjaLr+AT8IjhwCfhENXx/2D969C2HXIHMVywbDR28ukFOJk6TUEJOrG3nnaJnCJ+ER4SE/DE/tv2X/AHCXgMnGSVPSQT4N0zLA+sEKUfGj5QASR8B9I93Q/wDH8o0Y4cFVmfJPnK6CKMv40x6BGQdJY+X3j0MBR8+xXF1nuFzKZYShMsJZQVSBdZFLAE3izwsxE48oqIOQUzh9NrfWK/iZqCpSiUi5fNDqOabubWfxtFBg56pClLCsuRB0J1PUBvnHl+FnZdwdGymCWkgFdKgSAFABCm1LOxeLvsxheWoJQA5JUFOXuwTnZuusVXCAqcEzFFgwUQSObJwGHjZjmM4vEcZoISEpCMiQ+Zc8t7O4HV45Hyb3CI/Gv8mG4xg5U2WpJmGoVEOU2IfQi1/CMRi0U1JHOLXSQ2TuDd/2jQcRxYmApCxzAVVBy4Ni2+hL/eKSchg9QBvvYNfJ4L4qcVtlZu7KGTih3htd/B+uXzjWyschQRzLllJZxzA6uD0/WM3M4jLWUpXWFFwFM3S27/pEMFxb+pQk1IG+9wOkdjjJ+BSaT0z6Nwru0zOUCYpYqdRADf8A5N3z1i04gpJlkgKRZwEMXXpyoUXtGKweKWAlRcJAZ/PLr5Rb4LtHNKiGISAWFJvkNnEBz8NBOG7sDPm4lJ7zuCZZ0e4JzcZkHwhXs/2hE6tM1ViS4en2ieV9AzCzeManBT1qpC0kAEmzObWYHO+u0Y7G4dCZ61AJTUS6QM1GxIBYDw/zFxjCL5JEuUvxZr8CkASyg093ylio8oDBP/Wwv9YuxPlqBSSCAA+4e7kZNn6RW4YVJTW7skaE2SM84jP4d3ZqQSQS6k62ZiLttaCyKTpxFqumHmSVBH9NIQm9nZ83JAa7bNEFT5lYQ39NnJCXAbKxe7va28d/jFUvQGz3OeQbV+sElYsUlk+2ctQLX18M9YOMV2VfsDJpKwa1omOwCTZXWkk6Xtt0jqgyilSgTm4BHjYvfeOqlVA1IVdhUGKgHu9so5ikpply0sljoLi4Ol2zH+YJ9FLsBjiUy1FibaZuQAS2m7xkZKSFC99Mn8942PGJJVKKeZRYhksKyEkh3LXaMPOxIRZSVBYNJSM3ZwLWP47WjDl30XJNGo4IDWuxAYF2OZ/XpFyPGKTgBUUFwQXydxcfM2+Riy707R1/6e08VGLMqdjceYQuJpjveR0KEBCkRwpECK453sEgQhEQUOsRMyIKmiLIdKBvERJEc74RzvRBIoMlHWJCUOsAEwROsRCgvdD8ePQIkfgj0A0Gj5fxHA87OQQkrFSFEOHcA3IBychtHgM9UkrT345QipIZTJNi1ixD2ZtDvFt2hxCqaUEFZNJsyig7NmLXzjM4mcZtAOSVje4UR+3hHAxXOB1py/IteyuPUZhCaUpeoJ5jZzakOb+l8xGsDd6kJTUqoU1KAYs6S1xkNb9IzOGxQkgGa2jgAmlJ0ALFz8mizndphQCwakCkMKmcAktkBo/Xww5IuU7SNEZcVTO47HqEzlKTLSSBSXUBzX3FgbmK7ic5JluhdAqDhQuxzqs13iMniPKAkMbOCPoU5k7GFp2PVUlCCyFnmBAexB06wGODvoXNprZWYhKZhpGaSwLksAbAHbr4Re8H4AtIUVmWKmYhybBmYHxtrFbxGYagpHK1j11YtnlFjgpiVf7yskuASWN9GLu3XSOqpOUdCFVmkwQFNJcjNJGXKObLI+sXaAkJcirIJtcVMaup08Iy3BMSJiSuolKSQOgH1s2caHD4quwW6bMGqGbvbQQiXljou9FtJlks1w3u3Olr3GsVXGuzctaq6iJiBUAwvf3tfOHJRdqRl5dLDQQBWCMzFLX3YAQhCRMBa/Macri4N9xqzXjlei5wcdiuImrlKTPUtx77m40ske1zaRZTeJlYSQC9nJFOZLZ/rvCaOC1ugLCFAhirZrZdYa4TMVKspdSlMC753FionQktC5Rk9J0R1QdOKSQSsKBBYjyerL5wXGF5SfjWAE7O7bbX0yiGMwSZjhzldlF+jjTwETQg93LEwkqSACkNn8Vo0QTXYt0O8PChLpUGawO9gxPkYS4nMZYlpGwcvrcsAH8dLRPCzloVUmyBodbM1ssoKjErcBT3Jv12fx6RfIlEZE10sQxYM+4zHp9YT7TYcCQ4ABKkcwZwzi+4ILecTmVVMq4sxtnplbpBMPNC092UpKQ4UFsQzvlqXv5Qlx8eyPaEeyKnQtiCQQCBpSHLP/2i24vhmaYMlFiNiz5dYngZMpDoQgJRMuKQ3NfQZeMF4hhqJSkvmHAJdim5Y66+Eafi/wDm0kIyQ/EpquscKoADHnPSOwYSalmIkneId5pHFTYsFkFKW+cQVMVqYkZkRVMggSSUnc+n7RIJ6n88oAJ0eEy+f1iyhsJHX88oIG6wlWN/pHgrr9IsssKx0j0V79fpHoqgkzFpmVTAuYCLF1KFJLhqSFDIDItdhC+JkJUJi5dNaQClRcB09BYkjLR/CLf+BSykTAZYe2d6QCNC2ZybzgUzh6E5TEkkOEEqBDZAFmGfyjz/AA4vR2VJVTM1NxUxUlKJlIQlRPeF7E2IG5cNfZyRDc7GplClFCwpIv7aUk1OoMc/o/hCPFQ0pBUk94Fn2ySFIdwGJuHtZusCQFTEhdJKi7gBISLnIJsM7ACBpSsUpPdEp+JZAILbpFQY5AudSQ9oa4XxIF6gk5bAGwt+p3imx0xlLDNcW8hv+XifDcVag2Pxa302MC460DZf4rD2ABuq+YYBI1s8dw8pC0oDsolVyRdrAO9tbE6R5agpJJzyIc6C3XMCM/hsbSN2e1nuD9C3pDfj+URs0MnHLlLAQGQQbeRJfZrmNR2WxFQORpYC1wCCq/mflHznD8UCkpRM0UllZkB7210jd9n5oQulJB9jbm5VXB6Egf4huSCcWHjlTNng8B3qikTlIIBFkgJawJfXPQj5RZowqZSFIQVKdlVKUSpSrguTlYDQZxU4PGqExkqV/wBSN8zl5f5i1mTFMo2N2bJxb9YzRa4aHO+exBaglaVZkWL5wtxdRSl2TdSGdiAScyDk19swIPPlpPugMemfhu0L8Ul1JQBa4J6Zs5f5QrHKxskuxmZOZClOAopJNuWoj4S/SHMKKkLrKVZlDJYDQZHNmgWKwgWgZBwH6wwZdCQkeyGbb8zhzyJCvrYrKlkDLle+97vbYw/hp4u5Frg2zH6xFXsurT8uIUl8UQSWAbRLpClW9oPenNj1ior0D0SxkssQ7Fxm+b5Fmbba8LhFRsDVbq+g84s+9lkgKNFTsF7s7A2fI2iMzhnPykJpCTrnfq3lEdsqhBJWhTkORcC9yDkBvaNAacRJBBYKD5bhtIrpqFDmXmLa9dYtuEj+mnYhvXKDhp6BmtFPjezhABQupyAXDM+rg5QfD9lhylUxx7wAbSzFzbyi1ThwtACn0OZdw938fpEMNikLC0oUFUKKFNoQxIPVjGr7p0ZvrjZnO0PCP4elSSTLVkTodj5RRKxOv59Y+i8SwwnSVIL5W8WcN5x81mSyPy9s/SNWHJyVMz5ocXoIZ4iPfCFZvK1RCX9mqz+D5xyTMR3iRNVSkkAl2zybzjTySVilFt0N94BtHKosl4fAi5nHPRYL9bhzeKaYoOaCFB7HcaHKAxZ45Og8mKWPsPbrEkkf5EKCb1+v2jxm+PpDxI5X/bHoW/iDv9I9EDQjhMKlTEgXUQM7uoknZgLXi5T2VlqLE3GZ949IocDPJUxSwuSBYF3Lltbxa4DETUqK7kUjlY1M987MPzOPONuzs1ehvFdicOtPOlSrEguUjmaoWfNhvpGf4h/pupbHDTwmn/iJIABDs6dTu0anh+MXOXSqwSbkO2Wb5MPrFjhVJV/tpJZ2VZvlpvfTWIl4QElWj4zxzs2tDib/AE1ouar8oQ7g3fmsL6xScPIqLEG1ns8fbO2XAUTsIsrm0qZwoAkb0s+Ryz8Xj4hhkhM0JOhYkeOm8Wk6aEvs1qVJUmwbp0aw3d4puMcLMtprFlllW5QWcMXv+0alM4d2FIDB3LslwA1jm+r9Okemy65SqxShShYsQSsBiANif3jLDK8crGONnzxaWJPWNxwHFrEtBrPMKQE394kJO2cY/iEkomFCvdVdvzaNn2NWCgAgASXWVEgAO6iWzJtTsATq0dRyXHkBFNujW8FnLZQajIVqUGcEOcxl562vGrOFFDpVUCOpFtXJ676RlOz89SkPeqYQslJZgGYOfDIdPE7HAcNmH/kDO7Pk+nW7P1jOunQ9vabK0S7EnMl/8/KB4ldSaVZ6jwI+8O47ClIdRDA6nQaeO0JTlXCdD1v/AIv5RjxpqdM1zacbQ1gpwpZ9/wBoLKnVM5YMfC36xn5PEFImLSxcWydIe7vk1xeGZHEiosZSvJ2Ud87D1h+TH6FQyryc4xxYypTtUCeVIPMtRsEpBBJc5tl1iPCeDrBM/Ec0yYPZ0QnSWl8ms8Rxie7xAnznYJCJY0S9VSmI9o5eRENT+06WYXtpa0NimkhMmrGMQEkBN1Asbh994rcXisRJm04Z1oDVImEkJS4ulRuKXGpF8rQie1QJZLBXVj5WiwkT1TZcwyFgLYmmoCoFuVLh3cfmcFTvoG9BFcXlmZSTNJQD/wAhIZyaSQwVc7eMaXhnF0lIc0i7EnwbTpk8fI5nFym1JCgb3YjcKBDG7GIq7Tzz/wCMBiGv9rGD4xWwHI+zcD4wMRLWbcq1p8go0/KEuAoAmYlAYKROU7agpSUk+KSI+O8L7Q4jDzVqlkELzTzNkzuNYbldppycUuakkVtWASHYEX8vpF6AckfZp3EUJSS/TpHz/tIZCZveKnqQZgJpRLKy4sSFVCk5OPOKHEdppqgWa/S/zhBMpc3mqZQyBuIOPpAuaRrcP/qUAgomSkzEjJKw+wa4Zop8XiEYmWru0hCXBAOiv7eghWXgrMsA9Q4+UOICUpYCHYsbQjLkspFcGL3MaOQlkJTsANNBClQ0B8zaDg9D/wDaNGOCgJlJsLb8b9I8qZ1+RiBY6H88YCpTZH88o0IWEMzx+YjsA789PrHoINDmHxcsGmbKcJuF0lJL7kOH8oJiOIyqFd2ElYaxcMk1H2SwNgD+kZ7+ZrUg1FJNJs7sCX1PLqYR74JY1XZ3S5CiLBJ6R56MfaO1LWk7NbwrjVCe7SspJYqIdhlrpvfWHBx1RBrmINyTZlAOzvm5PjGMnT1zgEy00KKRUAWB2ca+EWnZ6R3Mt1FCi7k2KmBuzB0EMWve8FVC+VqjQ4jiKMRLKEiYykllkEMtLsC4ZifDKMlxDsRLkqE5K+99l0lnSWYqYOFBx5WPWNSviKVSyEEFJs7dQN7kvCRwLKKiFLLgEE8oexByBfW/rAtpFKPkzi5hTLJWqtlBgop3DeOekOGYuhd0k3UC1gwDPVmRZm2iv4gqVKxXchNCUiq55S6VEBLjYhrnJobTjSDUo2IAptl4jI76+Ec+abd0E9OjPdpGXOSRmEAKO5D3fXxEajsT2WOMln+p3Mokd5SXWukMBf2U365xRcXwPe4ZMxCrS6hp7FVmZshdm1MC7FceMjEUV/05liEn75Fv0jo4acK9C7pn1mZwkSFAJWqYHsKQLAsnLP0Ai7wfEJcsmpSEgquTZ6mzUzZiMHxrtKCgFBUTTT4JBsepyyvFSntkO7UhYrqSQCACRsC/W8MiqKbs+kY0TFkEBKkk/ED4RXz8Evu1GtLjJg7l7A/aPm2A7QTZJUJRWkG7A2JHQ9NWBi4wna5akKCpKSSDz96t0kjNKS9LbgiFfXGLsb9jaoseK8RBlJmJISfZW2dSFJJsdwfmbRX4DtWpczJQCC5YDLwJAuIzk5ZWllkMFEgDchrk+EDlS2JYkA6B4ZzSFmk4l/qBOmlkhKEg0ioAqIf3gbD0L/UczEKWEzJsySpBUHSmkFiRyhMttBk8UuIwiQzOD1EcS+g9BAOd9EtIJjcIgreXUEuSASaki1zkH0sdILhJ5ppVMIHxEA7sHcQEzC76wGdMN755jeJcmwXNF9wfsrOxiiJX9RIzmKdINvZdViegeLPGf6b4iUlylChrSsWfepvlFJw3tNOkyxLQo0AkgWDPndt4JM7TYpYbvpgB0qP6QajYLcX2eXwfu1FKiEq1CvuLGE0yGUdYMqepd1EqUcyS5+ZgyJgbJvrDYwYiTXgBJCS4qAO2ral9+kMK4hKTy92pGyiokH5NCGJwh7ypJ/WJyJJUWUbbABvQQ1Rl4LuBaYaeVpqDEOR6RKXiWiMqUEBkKI3YNHFpA3MaYXWzPOr0PoxoPWIzsQCC/wA/3isV5+scK4NQQDbCuHzPr9o84/HMAUsfn+I5UIciBah0jsAKxv8AaPRYUSK+HBIE0DwBbMuPcyHjn0hZcgKnlmCgoWdwzaNceW0V2A4gFYgJZIlpCgkOU3FgpQHMdTSlnyixmyAvEBaEUpAAaq3IhnUBYDI9Hjz8bUqZ19NfsR4xwZSVJWagQmpTJL0ZVtmwNnOwjxw81kGSakG4KmS5DuGJuzabwXEYkrW8yWgkUpBCikFIUVKDBxcl3Gwh7hWBAlpWQ7OGqZnJ621PpFqTW5FRjydINg8fMl93KSAlnKlAg6E5By1T+kWuFnd4KpiqUEuFMXJDlmY2J3hNJSwKqUk5F7g3qAfMMYHjMUBTLyfMuUlLi7g5xHFMJtpUD7U4JOIQlZIC5dmSmkMTuSXvu2Ziq4bJK0pOxNb52LEAbG0P4mdKEo0LK7Mo3HmbN839YqcP2klImaFIZi1yRkbfR9M9IDJC46QCSvbL7A8OCUqlqSClQam7ZNnbO19OjR85CihdnSsHRmDGN1ie00tSQt6TzMlQNJdLJfPIsb5RkMbglJQiYUgBRIcEXI3DvA/HUotuRJx3rwPysYpfMVGw3b0aHpODU1mLaA7xRS5hA/f7Ra8LxYD1XMOkmLHJOAOah5XcQ1KlgAijzLv0iM3EjRoErFlWflCXdkTVBFSAGv8Af6wTDmlmLPC8mcXzg6Z7F9YjsuLR3HYiq23TXeEEk6GGp2IJ1L6vr9oWpMFFaFZHsl3kQUqIkxEwxIW2GlTIdw6wc4rZcOSVQ+ERUmWSlACOy5YUDe8ATNESEyNPC1QClQ/Iw6QlictSL/WFVpZVj+eUQ747mBqH5aChHiSUrD9+rcCI95/cPl9YDQenr+keUWzI+cOTADFfWOVePyhYzh+CPd8/XygrIMVjZUeDag+v7Qt3ivhJ88o652HrF2QYrGkehchvh9Y9EsOJXYRMhc4kChN6UgrJUNybkBms5i+wymKgMmJa7GwYh9IyvC8CnvFBcxQZxyjmNjYM4zb0MaCZhgglcusS6PeIpIuAkMxA1f8AzHDbSdHYgm46JJkJcrpB/tGYD2UCci8DE+mYgD2FlilszdSleQAyteCfzVCkgS0hCQllM5c5pHNsnMgnbSFk49C1nuiV0gCpYYBRFLBTsbEtFrb2gbpWiyxuEDUusJcJYm5Lu5ZjST+WgXEsFXflrSc1EPlYNszNbTWJzuJS5shSEqKVptZLOrMIBd9GvsYJhCJktaFFlBmIszpFi/ui43v6VJNb9DotSi4pGcx6O7mUrTX7vtFwQMgNNvIRTrwyBNIRdKgwqHMk7X66jSNlxbhRMldKitaSHIezAuCM8gbs9ozmElLopQUkqJBJZgbMzkHLVtYvkpK0Iap0weEkDuv6hKnypvSQWAb3Q+e+kGwpKaqVeySQkgKueUBg4G56sNIPNmJlq5EAnJRcG+e++Zyy86dONWs92VBsmCUgW1DC7XN+sGo6C5cHohjJ4MxRCAhz7IyFg+fW/nB8JNaATF94CoEqYXcEqG13a9/CIyCIgiXZbysTZoNLVbrFfh5geH026QuS2AyaM4LLuWgAPSOqXeBoXyoKu0RrLZwIqiLwSiA5WdVEKvGOqgZEMSAbGJV4cleMJJyhmWqNUELbGSese7yAlQ8PCI1enjD0CHE0bR4LDWgNWxEdKz+PFkDFfWIlXX9YDHL6mIQMPE+n3MdVMb8ELVDW8cr2+kXZBjvnyb5faPVnp+eULd70+X7x3vNn9B94OyBjO8Pn9xHYB3vj8v0jsBJhopZHFlVpLtT7LZj0i8GNWoUKKlAgcpJNNhkMk6C97CKE4RXMwKVoVSpOVy7EehDdOsWqZS0ALCVDkAWLh2VSQdwbHzMcxpHVi5LQTiU0mUgpJqNNSfjdJKmbIWCfCGeE4VKJahZLjvACocoBFs2UxGe0Kg1BRISVhTBHMOW5Otn2HnEsXh+7lKSq4ZCgkG7la+UnM5AmKI15C4KcipJSlaio2JSkEveoJqaWnVy6jvHcUGVWLrmK9m70hT1K8RSB0eKHA4sy1qmKLFqcrVKOXQBL+kWeAnq50KvLANv7jZLdSbwdX0VGVFxxBZRLoKKQtwKS6iVC4foPKKn+FpDpHsBhzMTYAKOrku2z+Du4MOStVNICrKICiQLBIL1PYWBA+ioxIclakkkhwnmUXOT6XgP0TyII4cgpUtS6EkJA1LEucszaEkIQkezVVYrPskahLXfdnPlFzj1pIFgGBByLP0LvygDWM5jMc5ISGGV8/DoIiRJNIYOJTRQmyQXfUnct520eIBOoBZ2fR/GJ8DkhaiihKnY1KKhQB7R5ber6RtVyJf8ADUy6WZRCQl90qsQSFdc72MLnk4uiRhzVmNkK5hFoVdYRxM0JWSkABNrVM4HW7/vBMPxB7GCe9meaG3HgY6lHnEfRo8FNkXiJCGzxMRJtHVPEVIhiQts5VHM47aJAQ5IFs6gQyFhsrwFKYmknrD4ghUgeUdqByt6wJR3JiNcHZQeqIjwP54QLvereceM78eIWFqjlZ/LQLvvOPd9+CIQN6fWIkQJSidDEb/lolkCkjaIqUBrA6vy0dr6xdkJu8ciJY6mPRUg0dwEmYZSiHCwRLKgASVWMuk+07OLGzCJSOJEoXKPM4cA3ch3N6mOt9tIB/HhKCqtZCQQm6hc+8GLC++94Dw3EqmJdZDA6Bjk+mTqF/WOW+2dlT6Q1PEs0LrJJIJ6NSGLjN7Z6QbiUuqYQDsHLMkpAcKOYGZ8MoqMThS9XuOz75F99dYfxv9R6HUi5USwNzbb0EMXQmT3oAJ6VJKEICkg1Op+ZQJBUQCAM2ALsPGLpeFQiUFqBY25Sl36AZBtelmGdXhMEFMhPK5Lj+1s3fQPbrB8ZNmFIqRLCQCAlsg1lODn56ZREyUVvEMV/TCbAFRCQ4KmDa+6HOTRDhneSpoALKYszFgRfdmDwLFpVyrSAaqgHbMEA59GgMqeEggOVk3U9gnZtf29aa2AWiy4IACm1YWT1PpFXi5aTNSfZSoh8y17nra+UOy5zdemh8YnMAUQtTAKLeyCHOZY/l4l6Cq2PSOByAlKxMWA71ZhWQCQGbP6RazJwQl0chVlyggNuAzHW28VqMSk2USEggpAyDaBOQsxcXePDEpUsUuxLLa3p5frGNxbezQmktDGPT3EoVykr70OcgygKXCi5fLQ63e8ZUJMbnifC5kxaEkVB0qWHD2ASCCbCzBgL6xX8b4aCVLSVaMlTMwAslvZADsDs0OwzXTE5YN7RVYaYSA5h1WHDZ/KK9MwAWyMWXDMMZot4ekamktnPaYFEvrEFw7Ow5Q4hKbBR2JZCqJAwEmCIh1JFBUqglcDDNEqn1i7KomQYEVRILaId5Fpko7EW2iXiPnHhF2WdB6R5zAzfJzEkpO3z+0SyHlKjhXHj+axF/wAyiWQkpe30iNfT9I9+Z/tHgOkWQ73kej1J2+keimw4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8" name="Picture 4" descr="Photobuck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981200"/>
            <a:ext cx="4019550" cy="2913045"/>
          </a:xfrm>
          <a:prstGeom prst="rect">
            <a:avLst/>
          </a:prstGeom>
          <a:noFill/>
        </p:spPr>
      </p:pic>
      <p:pic>
        <p:nvPicPr>
          <p:cNvPr id="11270" name="Picture 6" descr="Minneapolis Webcams Skyl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828800"/>
            <a:ext cx="2819400" cy="2114550"/>
          </a:xfrm>
          <a:prstGeom prst="rect">
            <a:avLst/>
          </a:prstGeom>
          <a:noFill/>
        </p:spPr>
      </p:pic>
      <p:pic>
        <p:nvPicPr>
          <p:cNvPr id="11272" name="Picture 8" descr="http://www.extension.umn.edu/distribution/livestocksystems/images/0469p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3733800"/>
            <a:ext cx="4381500" cy="2200275"/>
          </a:xfrm>
          <a:prstGeom prst="rect">
            <a:avLst/>
          </a:prstGeom>
          <a:noFill/>
        </p:spPr>
      </p:pic>
      <p:pic>
        <p:nvPicPr>
          <p:cNvPr id="11274" name="Picture 10" descr="http://www.minnesota-visitor.com/images/winter-on-the-north-shore-213011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505200"/>
            <a:ext cx="3276600" cy="2457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46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Freeform 10"/>
          <p:cNvSpPr>
            <a:spLocks/>
          </p:cNvSpPr>
          <p:nvPr/>
        </p:nvSpPr>
        <p:spPr bwMode="auto">
          <a:xfrm>
            <a:off x="2326943" y="838200"/>
            <a:ext cx="4953000" cy="5181600"/>
          </a:xfrm>
          <a:custGeom>
            <a:avLst/>
            <a:gdLst/>
            <a:ahLst/>
            <a:cxnLst>
              <a:cxn ang="0">
                <a:pos x="101" y="1622"/>
              </a:cxn>
              <a:cxn ang="0">
                <a:pos x="138" y="1555"/>
              </a:cxn>
              <a:cxn ang="0">
                <a:pos x="176" y="1407"/>
              </a:cxn>
              <a:cxn ang="0">
                <a:pos x="83" y="687"/>
              </a:cxn>
              <a:cxn ang="0">
                <a:pos x="30" y="592"/>
              </a:cxn>
              <a:cxn ang="0">
                <a:pos x="16" y="233"/>
              </a:cxn>
              <a:cxn ang="0">
                <a:pos x="627" y="69"/>
              </a:cxn>
              <a:cxn ang="0">
                <a:pos x="669" y="0"/>
              </a:cxn>
              <a:cxn ang="0">
                <a:pos x="717" y="26"/>
              </a:cxn>
              <a:cxn ang="0">
                <a:pos x="733" y="207"/>
              </a:cxn>
              <a:cxn ang="0">
                <a:pos x="786" y="207"/>
              </a:cxn>
              <a:cxn ang="0">
                <a:pos x="839" y="228"/>
              </a:cxn>
              <a:cxn ang="0">
                <a:pos x="956" y="257"/>
              </a:cxn>
              <a:cxn ang="0">
                <a:pos x="1078" y="294"/>
              </a:cxn>
              <a:cxn ang="0">
                <a:pos x="1086" y="252"/>
              </a:cxn>
              <a:cxn ang="0">
                <a:pos x="1182" y="249"/>
              </a:cxn>
              <a:cxn ang="0">
                <a:pos x="1219" y="318"/>
              </a:cxn>
              <a:cxn ang="0">
                <a:pos x="1293" y="321"/>
              </a:cxn>
              <a:cxn ang="0">
                <a:pos x="1370" y="347"/>
              </a:cxn>
              <a:cxn ang="0">
                <a:pos x="1429" y="374"/>
              </a:cxn>
              <a:cxn ang="0">
                <a:pos x="1492" y="350"/>
              </a:cxn>
              <a:cxn ang="0">
                <a:pos x="1556" y="377"/>
              </a:cxn>
              <a:cxn ang="0">
                <a:pos x="1612" y="435"/>
              </a:cxn>
              <a:cxn ang="0">
                <a:pos x="1676" y="451"/>
              </a:cxn>
              <a:cxn ang="0">
                <a:pos x="1742" y="456"/>
              </a:cxn>
              <a:cxn ang="0">
                <a:pos x="1777" y="422"/>
              </a:cxn>
              <a:cxn ang="0">
                <a:pos x="1853" y="403"/>
              </a:cxn>
              <a:cxn ang="0">
                <a:pos x="1899" y="432"/>
              </a:cxn>
              <a:cxn ang="0">
                <a:pos x="1989" y="440"/>
              </a:cxn>
              <a:cxn ang="0">
                <a:pos x="2116" y="448"/>
              </a:cxn>
              <a:cxn ang="0">
                <a:pos x="2207" y="472"/>
              </a:cxn>
              <a:cxn ang="0">
                <a:pos x="2246" y="475"/>
              </a:cxn>
              <a:cxn ang="0">
                <a:pos x="2177" y="504"/>
              </a:cxn>
              <a:cxn ang="0">
                <a:pos x="2111" y="552"/>
              </a:cxn>
              <a:cxn ang="0">
                <a:pos x="2026" y="600"/>
              </a:cxn>
              <a:cxn ang="0">
                <a:pos x="1930" y="645"/>
              </a:cxn>
              <a:cxn ang="0">
                <a:pos x="1867" y="714"/>
              </a:cxn>
              <a:cxn ang="0">
                <a:pos x="1676" y="921"/>
              </a:cxn>
              <a:cxn ang="0">
                <a:pos x="1474" y="1104"/>
              </a:cxn>
              <a:cxn ang="0">
                <a:pos x="1458" y="1391"/>
              </a:cxn>
              <a:cxn ang="0">
                <a:pos x="1397" y="1465"/>
              </a:cxn>
              <a:cxn ang="0">
                <a:pos x="1323" y="1569"/>
              </a:cxn>
              <a:cxn ang="0">
                <a:pos x="1349" y="1622"/>
              </a:cxn>
              <a:cxn ang="0">
                <a:pos x="1386" y="1699"/>
              </a:cxn>
              <a:cxn ang="0">
                <a:pos x="1373" y="1773"/>
              </a:cxn>
              <a:cxn ang="0">
                <a:pos x="1360" y="1948"/>
              </a:cxn>
              <a:cxn ang="0">
                <a:pos x="1405" y="2022"/>
              </a:cxn>
              <a:cxn ang="0">
                <a:pos x="1532" y="2099"/>
              </a:cxn>
              <a:cxn ang="0">
                <a:pos x="1633" y="2155"/>
              </a:cxn>
              <a:cxn ang="0">
                <a:pos x="1662" y="2222"/>
              </a:cxn>
              <a:cxn ang="0">
                <a:pos x="1718" y="2272"/>
              </a:cxn>
              <a:cxn ang="0">
                <a:pos x="1790" y="2312"/>
              </a:cxn>
              <a:cxn ang="0">
                <a:pos x="1853" y="2386"/>
              </a:cxn>
            </a:cxnLst>
            <a:rect l="0" t="0" r="r" b="b"/>
            <a:pathLst>
              <a:path w="2249" h="2569">
                <a:moveTo>
                  <a:pt x="1864" y="2556"/>
                </a:moveTo>
                <a:lnTo>
                  <a:pt x="207" y="2569"/>
                </a:lnTo>
                <a:lnTo>
                  <a:pt x="200" y="1709"/>
                </a:lnTo>
                <a:lnTo>
                  <a:pt x="157" y="1675"/>
                </a:lnTo>
                <a:lnTo>
                  <a:pt x="101" y="1622"/>
                </a:lnTo>
                <a:lnTo>
                  <a:pt x="107" y="1616"/>
                </a:lnTo>
                <a:lnTo>
                  <a:pt x="115" y="1606"/>
                </a:lnTo>
                <a:lnTo>
                  <a:pt x="125" y="1590"/>
                </a:lnTo>
                <a:lnTo>
                  <a:pt x="133" y="1571"/>
                </a:lnTo>
                <a:lnTo>
                  <a:pt x="138" y="1555"/>
                </a:lnTo>
                <a:lnTo>
                  <a:pt x="152" y="1545"/>
                </a:lnTo>
                <a:lnTo>
                  <a:pt x="162" y="1537"/>
                </a:lnTo>
                <a:lnTo>
                  <a:pt x="168" y="1534"/>
                </a:lnTo>
                <a:lnTo>
                  <a:pt x="176" y="1465"/>
                </a:lnTo>
                <a:lnTo>
                  <a:pt x="176" y="1407"/>
                </a:lnTo>
                <a:lnTo>
                  <a:pt x="162" y="1277"/>
                </a:lnTo>
                <a:lnTo>
                  <a:pt x="133" y="1229"/>
                </a:lnTo>
                <a:lnTo>
                  <a:pt x="120" y="1178"/>
                </a:lnTo>
                <a:lnTo>
                  <a:pt x="101" y="1141"/>
                </a:lnTo>
                <a:lnTo>
                  <a:pt x="83" y="687"/>
                </a:lnTo>
                <a:lnTo>
                  <a:pt x="80" y="682"/>
                </a:lnTo>
                <a:lnTo>
                  <a:pt x="69" y="663"/>
                </a:lnTo>
                <a:lnTo>
                  <a:pt x="56" y="645"/>
                </a:lnTo>
                <a:lnTo>
                  <a:pt x="40" y="626"/>
                </a:lnTo>
                <a:lnTo>
                  <a:pt x="30" y="592"/>
                </a:lnTo>
                <a:lnTo>
                  <a:pt x="30" y="541"/>
                </a:lnTo>
                <a:lnTo>
                  <a:pt x="35" y="493"/>
                </a:lnTo>
                <a:lnTo>
                  <a:pt x="38" y="472"/>
                </a:lnTo>
                <a:lnTo>
                  <a:pt x="16" y="435"/>
                </a:lnTo>
                <a:lnTo>
                  <a:pt x="16" y="233"/>
                </a:lnTo>
                <a:lnTo>
                  <a:pt x="27" y="162"/>
                </a:lnTo>
                <a:lnTo>
                  <a:pt x="3" y="132"/>
                </a:lnTo>
                <a:lnTo>
                  <a:pt x="0" y="77"/>
                </a:lnTo>
                <a:lnTo>
                  <a:pt x="630" y="82"/>
                </a:lnTo>
                <a:lnTo>
                  <a:pt x="627" y="69"/>
                </a:lnTo>
                <a:lnTo>
                  <a:pt x="627" y="39"/>
                </a:lnTo>
                <a:lnTo>
                  <a:pt x="630" y="13"/>
                </a:lnTo>
                <a:lnTo>
                  <a:pt x="643" y="0"/>
                </a:lnTo>
                <a:lnTo>
                  <a:pt x="656" y="0"/>
                </a:lnTo>
                <a:lnTo>
                  <a:pt x="669" y="0"/>
                </a:lnTo>
                <a:lnTo>
                  <a:pt x="680" y="2"/>
                </a:lnTo>
                <a:lnTo>
                  <a:pt x="691" y="8"/>
                </a:lnTo>
                <a:lnTo>
                  <a:pt x="701" y="13"/>
                </a:lnTo>
                <a:lnTo>
                  <a:pt x="709" y="18"/>
                </a:lnTo>
                <a:lnTo>
                  <a:pt x="717" y="26"/>
                </a:lnTo>
                <a:lnTo>
                  <a:pt x="723" y="34"/>
                </a:lnTo>
                <a:lnTo>
                  <a:pt x="723" y="61"/>
                </a:lnTo>
                <a:lnTo>
                  <a:pt x="725" y="119"/>
                </a:lnTo>
                <a:lnTo>
                  <a:pt x="728" y="180"/>
                </a:lnTo>
                <a:lnTo>
                  <a:pt x="733" y="207"/>
                </a:lnTo>
                <a:lnTo>
                  <a:pt x="738" y="207"/>
                </a:lnTo>
                <a:lnTo>
                  <a:pt x="749" y="207"/>
                </a:lnTo>
                <a:lnTo>
                  <a:pt x="760" y="207"/>
                </a:lnTo>
                <a:lnTo>
                  <a:pt x="773" y="207"/>
                </a:lnTo>
                <a:lnTo>
                  <a:pt x="786" y="207"/>
                </a:lnTo>
                <a:lnTo>
                  <a:pt x="800" y="207"/>
                </a:lnTo>
                <a:lnTo>
                  <a:pt x="810" y="207"/>
                </a:lnTo>
                <a:lnTo>
                  <a:pt x="821" y="207"/>
                </a:lnTo>
                <a:lnTo>
                  <a:pt x="831" y="215"/>
                </a:lnTo>
                <a:lnTo>
                  <a:pt x="839" y="228"/>
                </a:lnTo>
                <a:lnTo>
                  <a:pt x="847" y="241"/>
                </a:lnTo>
                <a:lnTo>
                  <a:pt x="863" y="244"/>
                </a:lnTo>
                <a:lnTo>
                  <a:pt x="906" y="241"/>
                </a:lnTo>
                <a:lnTo>
                  <a:pt x="935" y="247"/>
                </a:lnTo>
                <a:lnTo>
                  <a:pt x="956" y="257"/>
                </a:lnTo>
                <a:lnTo>
                  <a:pt x="972" y="270"/>
                </a:lnTo>
                <a:lnTo>
                  <a:pt x="988" y="284"/>
                </a:lnTo>
                <a:lnTo>
                  <a:pt x="1009" y="294"/>
                </a:lnTo>
                <a:lnTo>
                  <a:pt x="1038" y="300"/>
                </a:lnTo>
                <a:lnTo>
                  <a:pt x="1078" y="294"/>
                </a:lnTo>
                <a:lnTo>
                  <a:pt x="1092" y="284"/>
                </a:lnTo>
                <a:lnTo>
                  <a:pt x="1092" y="270"/>
                </a:lnTo>
                <a:lnTo>
                  <a:pt x="1084" y="257"/>
                </a:lnTo>
                <a:lnTo>
                  <a:pt x="1081" y="252"/>
                </a:lnTo>
                <a:lnTo>
                  <a:pt x="1086" y="252"/>
                </a:lnTo>
                <a:lnTo>
                  <a:pt x="1100" y="249"/>
                </a:lnTo>
                <a:lnTo>
                  <a:pt x="1118" y="249"/>
                </a:lnTo>
                <a:lnTo>
                  <a:pt x="1139" y="247"/>
                </a:lnTo>
                <a:lnTo>
                  <a:pt x="1161" y="249"/>
                </a:lnTo>
                <a:lnTo>
                  <a:pt x="1182" y="249"/>
                </a:lnTo>
                <a:lnTo>
                  <a:pt x="1198" y="254"/>
                </a:lnTo>
                <a:lnTo>
                  <a:pt x="1206" y="260"/>
                </a:lnTo>
                <a:lnTo>
                  <a:pt x="1214" y="278"/>
                </a:lnTo>
                <a:lnTo>
                  <a:pt x="1216" y="300"/>
                </a:lnTo>
                <a:lnTo>
                  <a:pt x="1219" y="318"/>
                </a:lnTo>
                <a:lnTo>
                  <a:pt x="1230" y="326"/>
                </a:lnTo>
                <a:lnTo>
                  <a:pt x="1240" y="326"/>
                </a:lnTo>
                <a:lnTo>
                  <a:pt x="1256" y="324"/>
                </a:lnTo>
                <a:lnTo>
                  <a:pt x="1275" y="324"/>
                </a:lnTo>
                <a:lnTo>
                  <a:pt x="1293" y="321"/>
                </a:lnTo>
                <a:lnTo>
                  <a:pt x="1312" y="321"/>
                </a:lnTo>
                <a:lnTo>
                  <a:pt x="1330" y="324"/>
                </a:lnTo>
                <a:lnTo>
                  <a:pt x="1344" y="326"/>
                </a:lnTo>
                <a:lnTo>
                  <a:pt x="1352" y="331"/>
                </a:lnTo>
                <a:lnTo>
                  <a:pt x="1370" y="347"/>
                </a:lnTo>
                <a:lnTo>
                  <a:pt x="1394" y="369"/>
                </a:lnTo>
                <a:lnTo>
                  <a:pt x="1418" y="385"/>
                </a:lnTo>
                <a:lnTo>
                  <a:pt x="1429" y="393"/>
                </a:lnTo>
                <a:lnTo>
                  <a:pt x="1429" y="387"/>
                </a:lnTo>
                <a:lnTo>
                  <a:pt x="1429" y="374"/>
                </a:lnTo>
                <a:lnTo>
                  <a:pt x="1437" y="361"/>
                </a:lnTo>
                <a:lnTo>
                  <a:pt x="1450" y="350"/>
                </a:lnTo>
                <a:lnTo>
                  <a:pt x="1463" y="347"/>
                </a:lnTo>
                <a:lnTo>
                  <a:pt x="1477" y="347"/>
                </a:lnTo>
                <a:lnTo>
                  <a:pt x="1492" y="350"/>
                </a:lnTo>
                <a:lnTo>
                  <a:pt x="1508" y="353"/>
                </a:lnTo>
                <a:lnTo>
                  <a:pt x="1524" y="358"/>
                </a:lnTo>
                <a:lnTo>
                  <a:pt x="1538" y="363"/>
                </a:lnTo>
                <a:lnTo>
                  <a:pt x="1548" y="369"/>
                </a:lnTo>
                <a:lnTo>
                  <a:pt x="1556" y="377"/>
                </a:lnTo>
                <a:lnTo>
                  <a:pt x="1564" y="385"/>
                </a:lnTo>
                <a:lnTo>
                  <a:pt x="1575" y="398"/>
                </a:lnTo>
                <a:lnTo>
                  <a:pt x="1585" y="411"/>
                </a:lnTo>
                <a:lnTo>
                  <a:pt x="1599" y="422"/>
                </a:lnTo>
                <a:lnTo>
                  <a:pt x="1612" y="435"/>
                </a:lnTo>
                <a:lnTo>
                  <a:pt x="1625" y="446"/>
                </a:lnTo>
                <a:lnTo>
                  <a:pt x="1638" y="451"/>
                </a:lnTo>
                <a:lnTo>
                  <a:pt x="1649" y="454"/>
                </a:lnTo>
                <a:lnTo>
                  <a:pt x="1660" y="451"/>
                </a:lnTo>
                <a:lnTo>
                  <a:pt x="1676" y="451"/>
                </a:lnTo>
                <a:lnTo>
                  <a:pt x="1692" y="451"/>
                </a:lnTo>
                <a:lnTo>
                  <a:pt x="1707" y="454"/>
                </a:lnTo>
                <a:lnTo>
                  <a:pt x="1721" y="454"/>
                </a:lnTo>
                <a:lnTo>
                  <a:pt x="1734" y="456"/>
                </a:lnTo>
                <a:lnTo>
                  <a:pt x="1742" y="456"/>
                </a:lnTo>
                <a:lnTo>
                  <a:pt x="1745" y="456"/>
                </a:lnTo>
                <a:lnTo>
                  <a:pt x="1747" y="454"/>
                </a:lnTo>
                <a:lnTo>
                  <a:pt x="1755" y="446"/>
                </a:lnTo>
                <a:lnTo>
                  <a:pt x="1763" y="432"/>
                </a:lnTo>
                <a:lnTo>
                  <a:pt x="1777" y="422"/>
                </a:lnTo>
                <a:lnTo>
                  <a:pt x="1792" y="408"/>
                </a:lnTo>
                <a:lnTo>
                  <a:pt x="1808" y="401"/>
                </a:lnTo>
                <a:lnTo>
                  <a:pt x="1824" y="395"/>
                </a:lnTo>
                <a:lnTo>
                  <a:pt x="1840" y="398"/>
                </a:lnTo>
                <a:lnTo>
                  <a:pt x="1853" y="403"/>
                </a:lnTo>
                <a:lnTo>
                  <a:pt x="1864" y="411"/>
                </a:lnTo>
                <a:lnTo>
                  <a:pt x="1872" y="416"/>
                </a:lnTo>
                <a:lnTo>
                  <a:pt x="1880" y="422"/>
                </a:lnTo>
                <a:lnTo>
                  <a:pt x="1888" y="427"/>
                </a:lnTo>
                <a:lnTo>
                  <a:pt x="1899" y="432"/>
                </a:lnTo>
                <a:lnTo>
                  <a:pt x="1907" y="438"/>
                </a:lnTo>
                <a:lnTo>
                  <a:pt x="1920" y="440"/>
                </a:lnTo>
                <a:lnTo>
                  <a:pt x="1938" y="443"/>
                </a:lnTo>
                <a:lnTo>
                  <a:pt x="1960" y="443"/>
                </a:lnTo>
                <a:lnTo>
                  <a:pt x="1989" y="440"/>
                </a:lnTo>
                <a:lnTo>
                  <a:pt x="2018" y="440"/>
                </a:lnTo>
                <a:lnTo>
                  <a:pt x="2047" y="438"/>
                </a:lnTo>
                <a:lnTo>
                  <a:pt x="2074" y="438"/>
                </a:lnTo>
                <a:lnTo>
                  <a:pt x="2098" y="440"/>
                </a:lnTo>
                <a:lnTo>
                  <a:pt x="2116" y="448"/>
                </a:lnTo>
                <a:lnTo>
                  <a:pt x="2132" y="456"/>
                </a:lnTo>
                <a:lnTo>
                  <a:pt x="2151" y="462"/>
                </a:lnTo>
                <a:lnTo>
                  <a:pt x="2169" y="467"/>
                </a:lnTo>
                <a:lnTo>
                  <a:pt x="2191" y="470"/>
                </a:lnTo>
                <a:lnTo>
                  <a:pt x="2207" y="472"/>
                </a:lnTo>
                <a:lnTo>
                  <a:pt x="2225" y="472"/>
                </a:lnTo>
                <a:lnTo>
                  <a:pt x="2238" y="472"/>
                </a:lnTo>
                <a:lnTo>
                  <a:pt x="2246" y="472"/>
                </a:lnTo>
                <a:lnTo>
                  <a:pt x="2249" y="472"/>
                </a:lnTo>
                <a:lnTo>
                  <a:pt x="2246" y="475"/>
                </a:lnTo>
                <a:lnTo>
                  <a:pt x="2241" y="480"/>
                </a:lnTo>
                <a:lnTo>
                  <a:pt x="2228" y="485"/>
                </a:lnTo>
                <a:lnTo>
                  <a:pt x="2215" y="493"/>
                </a:lnTo>
                <a:lnTo>
                  <a:pt x="2196" y="499"/>
                </a:lnTo>
                <a:lnTo>
                  <a:pt x="2177" y="504"/>
                </a:lnTo>
                <a:lnTo>
                  <a:pt x="2159" y="509"/>
                </a:lnTo>
                <a:lnTo>
                  <a:pt x="2132" y="517"/>
                </a:lnTo>
                <a:lnTo>
                  <a:pt x="2119" y="531"/>
                </a:lnTo>
                <a:lnTo>
                  <a:pt x="2114" y="541"/>
                </a:lnTo>
                <a:lnTo>
                  <a:pt x="2111" y="552"/>
                </a:lnTo>
                <a:lnTo>
                  <a:pt x="2106" y="557"/>
                </a:lnTo>
                <a:lnTo>
                  <a:pt x="2092" y="565"/>
                </a:lnTo>
                <a:lnTo>
                  <a:pt x="2074" y="576"/>
                </a:lnTo>
                <a:lnTo>
                  <a:pt x="2050" y="586"/>
                </a:lnTo>
                <a:lnTo>
                  <a:pt x="2026" y="600"/>
                </a:lnTo>
                <a:lnTo>
                  <a:pt x="2002" y="610"/>
                </a:lnTo>
                <a:lnTo>
                  <a:pt x="1978" y="621"/>
                </a:lnTo>
                <a:lnTo>
                  <a:pt x="1960" y="629"/>
                </a:lnTo>
                <a:lnTo>
                  <a:pt x="1944" y="637"/>
                </a:lnTo>
                <a:lnTo>
                  <a:pt x="1930" y="645"/>
                </a:lnTo>
                <a:lnTo>
                  <a:pt x="1920" y="653"/>
                </a:lnTo>
                <a:lnTo>
                  <a:pt x="1907" y="666"/>
                </a:lnTo>
                <a:lnTo>
                  <a:pt x="1896" y="679"/>
                </a:lnTo>
                <a:lnTo>
                  <a:pt x="1883" y="695"/>
                </a:lnTo>
                <a:lnTo>
                  <a:pt x="1867" y="714"/>
                </a:lnTo>
                <a:lnTo>
                  <a:pt x="1851" y="732"/>
                </a:lnTo>
                <a:lnTo>
                  <a:pt x="1824" y="762"/>
                </a:lnTo>
                <a:lnTo>
                  <a:pt x="1782" y="807"/>
                </a:lnTo>
                <a:lnTo>
                  <a:pt x="1731" y="862"/>
                </a:lnTo>
                <a:lnTo>
                  <a:pt x="1676" y="921"/>
                </a:lnTo>
                <a:lnTo>
                  <a:pt x="1617" y="979"/>
                </a:lnTo>
                <a:lnTo>
                  <a:pt x="1567" y="1030"/>
                </a:lnTo>
                <a:lnTo>
                  <a:pt x="1524" y="1067"/>
                </a:lnTo>
                <a:lnTo>
                  <a:pt x="1498" y="1088"/>
                </a:lnTo>
                <a:lnTo>
                  <a:pt x="1474" y="1104"/>
                </a:lnTo>
                <a:lnTo>
                  <a:pt x="1463" y="1109"/>
                </a:lnTo>
                <a:lnTo>
                  <a:pt x="1463" y="1112"/>
                </a:lnTo>
                <a:lnTo>
                  <a:pt x="1466" y="1112"/>
                </a:lnTo>
                <a:lnTo>
                  <a:pt x="1461" y="1388"/>
                </a:lnTo>
                <a:lnTo>
                  <a:pt x="1458" y="1391"/>
                </a:lnTo>
                <a:lnTo>
                  <a:pt x="1450" y="1401"/>
                </a:lnTo>
                <a:lnTo>
                  <a:pt x="1439" y="1415"/>
                </a:lnTo>
                <a:lnTo>
                  <a:pt x="1426" y="1431"/>
                </a:lnTo>
                <a:lnTo>
                  <a:pt x="1410" y="1449"/>
                </a:lnTo>
                <a:lnTo>
                  <a:pt x="1397" y="1465"/>
                </a:lnTo>
                <a:lnTo>
                  <a:pt x="1386" y="1478"/>
                </a:lnTo>
                <a:lnTo>
                  <a:pt x="1378" y="1486"/>
                </a:lnTo>
                <a:lnTo>
                  <a:pt x="1362" y="1507"/>
                </a:lnTo>
                <a:lnTo>
                  <a:pt x="1341" y="1537"/>
                </a:lnTo>
                <a:lnTo>
                  <a:pt x="1323" y="1569"/>
                </a:lnTo>
                <a:lnTo>
                  <a:pt x="1317" y="1590"/>
                </a:lnTo>
                <a:lnTo>
                  <a:pt x="1325" y="1603"/>
                </a:lnTo>
                <a:lnTo>
                  <a:pt x="1333" y="1611"/>
                </a:lnTo>
                <a:lnTo>
                  <a:pt x="1344" y="1616"/>
                </a:lnTo>
                <a:lnTo>
                  <a:pt x="1349" y="1622"/>
                </a:lnTo>
                <a:lnTo>
                  <a:pt x="1357" y="1635"/>
                </a:lnTo>
                <a:lnTo>
                  <a:pt x="1373" y="1661"/>
                </a:lnTo>
                <a:lnTo>
                  <a:pt x="1386" y="1688"/>
                </a:lnTo>
                <a:lnTo>
                  <a:pt x="1392" y="1699"/>
                </a:lnTo>
                <a:lnTo>
                  <a:pt x="1386" y="1699"/>
                </a:lnTo>
                <a:lnTo>
                  <a:pt x="1378" y="1704"/>
                </a:lnTo>
                <a:lnTo>
                  <a:pt x="1368" y="1709"/>
                </a:lnTo>
                <a:lnTo>
                  <a:pt x="1362" y="1717"/>
                </a:lnTo>
                <a:lnTo>
                  <a:pt x="1365" y="1738"/>
                </a:lnTo>
                <a:lnTo>
                  <a:pt x="1373" y="1773"/>
                </a:lnTo>
                <a:lnTo>
                  <a:pt x="1381" y="1807"/>
                </a:lnTo>
                <a:lnTo>
                  <a:pt x="1381" y="1831"/>
                </a:lnTo>
                <a:lnTo>
                  <a:pt x="1376" y="1861"/>
                </a:lnTo>
                <a:lnTo>
                  <a:pt x="1368" y="1906"/>
                </a:lnTo>
                <a:lnTo>
                  <a:pt x="1360" y="1948"/>
                </a:lnTo>
                <a:lnTo>
                  <a:pt x="1357" y="1967"/>
                </a:lnTo>
                <a:lnTo>
                  <a:pt x="1360" y="1972"/>
                </a:lnTo>
                <a:lnTo>
                  <a:pt x="1370" y="1985"/>
                </a:lnTo>
                <a:lnTo>
                  <a:pt x="1384" y="2001"/>
                </a:lnTo>
                <a:lnTo>
                  <a:pt x="1405" y="2022"/>
                </a:lnTo>
                <a:lnTo>
                  <a:pt x="1429" y="2046"/>
                </a:lnTo>
                <a:lnTo>
                  <a:pt x="1458" y="2068"/>
                </a:lnTo>
                <a:lnTo>
                  <a:pt x="1487" y="2084"/>
                </a:lnTo>
                <a:lnTo>
                  <a:pt x="1522" y="2094"/>
                </a:lnTo>
                <a:lnTo>
                  <a:pt x="1532" y="2099"/>
                </a:lnTo>
                <a:lnTo>
                  <a:pt x="1548" y="2107"/>
                </a:lnTo>
                <a:lnTo>
                  <a:pt x="1569" y="2121"/>
                </a:lnTo>
                <a:lnTo>
                  <a:pt x="1593" y="2134"/>
                </a:lnTo>
                <a:lnTo>
                  <a:pt x="1615" y="2145"/>
                </a:lnTo>
                <a:lnTo>
                  <a:pt x="1633" y="2155"/>
                </a:lnTo>
                <a:lnTo>
                  <a:pt x="1646" y="2163"/>
                </a:lnTo>
                <a:lnTo>
                  <a:pt x="1654" y="2166"/>
                </a:lnTo>
                <a:lnTo>
                  <a:pt x="1657" y="2176"/>
                </a:lnTo>
                <a:lnTo>
                  <a:pt x="1660" y="2198"/>
                </a:lnTo>
                <a:lnTo>
                  <a:pt x="1662" y="2222"/>
                </a:lnTo>
                <a:lnTo>
                  <a:pt x="1668" y="2240"/>
                </a:lnTo>
                <a:lnTo>
                  <a:pt x="1673" y="2248"/>
                </a:lnTo>
                <a:lnTo>
                  <a:pt x="1686" y="2256"/>
                </a:lnTo>
                <a:lnTo>
                  <a:pt x="1700" y="2264"/>
                </a:lnTo>
                <a:lnTo>
                  <a:pt x="1718" y="2272"/>
                </a:lnTo>
                <a:lnTo>
                  <a:pt x="1737" y="2283"/>
                </a:lnTo>
                <a:lnTo>
                  <a:pt x="1753" y="2291"/>
                </a:lnTo>
                <a:lnTo>
                  <a:pt x="1769" y="2299"/>
                </a:lnTo>
                <a:lnTo>
                  <a:pt x="1779" y="2304"/>
                </a:lnTo>
                <a:lnTo>
                  <a:pt x="1790" y="2312"/>
                </a:lnTo>
                <a:lnTo>
                  <a:pt x="1800" y="2322"/>
                </a:lnTo>
                <a:lnTo>
                  <a:pt x="1816" y="2338"/>
                </a:lnTo>
                <a:lnTo>
                  <a:pt x="1830" y="2354"/>
                </a:lnTo>
                <a:lnTo>
                  <a:pt x="1843" y="2373"/>
                </a:lnTo>
                <a:lnTo>
                  <a:pt x="1853" y="2386"/>
                </a:lnTo>
                <a:lnTo>
                  <a:pt x="1861" y="2397"/>
                </a:lnTo>
                <a:lnTo>
                  <a:pt x="1864" y="2399"/>
                </a:lnTo>
                <a:lnTo>
                  <a:pt x="1864" y="2556"/>
                </a:lnTo>
                <a:close/>
              </a:path>
            </a:pathLst>
          </a:custGeom>
          <a:solidFill>
            <a:srgbClr val="BFBF7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141" y="524156"/>
            <a:ext cx="7619999" cy="1239817"/>
          </a:xfrm>
        </p:spPr>
        <p:txBody>
          <a:bodyPr>
            <a:noAutofit/>
          </a:bodyPr>
          <a:lstStyle/>
          <a:p>
            <a:r>
              <a:rPr lang="en-US" sz="3600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MN’s </a:t>
            </a:r>
            <a:r>
              <a:rPr lang="en-US" sz="3600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Online Programs Landscape</a:t>
            </a:r>
            <a:endParaRPr lang="en-US" sz="3600" u="sng" dirty="0">
              <a:solidFill>
                <a:schemeClr val="accent2">
                  <a:lumMod val="50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1843" y="1796476"/>
            <a:ext cx="2587957" cy="4114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Consortia</a:t>
            </a:r>
          </a:p>
          <a:p>
            <a:pPr lvl="1"/>
            <a:r>
              <a:rPr lang="en-US" sz="2000" dirty="0">
                <a:latin typeface="Adobe Garamond Pro Bold" pitchFamily="18" charset="0"/>
              </a:rPr>
              <a:t>Full-time (Diploma-bearing) online</a:t>
            </a:r>
          </a:p>
          <a:p>
            <a:pPr lvl="1"/>
            <a:r>
              <a:rPr lang="en-US" sz="2000" dirty="0">
                <a:latin typeface="Adobe Garamond Pro Bold" pitchFamily="18" charset="0"/>
              </a:rPr>
              <a:t>Part-time (Supplemental) Programs</a:t>
            </a:r>
          </a:p>
          <a:p>
            <a:pPr lvl="1"/>
            <a:r>
              <a:rPr lang="en-US" sz="2000" dirty="0">
                <a:latin typeface="Adobe Garamond Pro Bold" pitchFamily="18" charset="0"/>
              </a:rPr>
              <a:t>Use online in alternative learning settings for either of above as well</a:t>
            </a:r>
          </a:p>
          <a:p>
            <a:endParaRPr lang="en-US" dirty="0" smtClean="0">
              <a:latin typeface="Adobe Garamond Pro Bold" pitchFamily="18" charset="0"/>
            </a:endParaRPr>
          </a:p>
          <a:p>
            <a:pPr marL="0" indent="0">
              <a:buNone/>
            </a:pPr>
            <a:endParaRPr lang="en-US" dirty="0" smtClean="0">
              <a:latin typeface="Adobe Garamond Pro Bol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67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6078" y="1861066"/>
            <a:ext cx="2895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400" dirty="0">
                <a:solidFill>
                  <a:prstClr val="black"/>
                </a:solidFill>
                <a:latin typeface="Adobe Garamond Pro Bold" pitchFamily="18" charset="0"/>
              </a:rPr>
              <a:t>District Schools</a:t>
            </a:r>
          </a:p>
          <a:p>
            <a:pPr marL="640080" lvl="1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000" dirty="0">
                <a:solidFill>
                  <a:prstClr val="black"/>
                </a:solidFill>
                <a:latin typeface="Adobe Garamond Pro Bold" pitchFamily="18" charset="0"/>
              </a:rPr>
              <a:t>Full-time (Diploma-bearing) online</a:t>
            </a:r>
          </a:p>
          <a:p>
            <a:pPr marL="640080" lvl="1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000" dirty="0">
                <a:solidFill>
                  <a:prstClr val="black"/>
                </a:solidFill>
                <a:latin typeface="Adobe Garamond Pro Bold" pitchFamily="18" charset="0"/>
              </a:rPr>
              <a:t>Part-time (Supplemental) Programs</a:t>
            </a:r>
          </a:p>
          <a:p>
            <a:pPr marL="640080" lvl="1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000" dirty="0">
                <a:solidFill>
                  <a:prstClr val="black"/>
                </a:solidFill>
                <a:latin typeface="Adobe Garamond Pro Bold" pitchFamily="18" charset="0"/>
              </a:rPr>
              <a:t>Use online in alternative learning settings for either of above as well</a:t>
            </a: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en-US" sz="2000" dirty="0">
              <a:solidFill>
                <a:prstClr val="black"/>
              </a:solidFill>
              <a:latin typeface="Adobe Garamond Pro Bold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97940" y="1845144"/>
            <a:ext cx="27432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Adobe Garamond Pro Bold" pitchFamily="18" charset="0"/>
              </a:rPr>
              <a:t>Charter </a:t>
            </a:r>
            <a:r>
              <a:rPr lang="en-US" sz="2400" dirty="0">
                <a:solidFill>
                  <a:prstClr val="black"/>
                </a:solidFill>
                <a:latin typeface="Adobe Garamond Pro Bold" pitchFamily="18" charset="0"/>
              </a:rPr>
              <a:t>Schools</a:t>
            </a:r>
          </a:p>
          <a:p>
            <a:pPr marL="640080" lvl="1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000" dirty="0">
                <a:solidFill>
                  <a:prstClr val="black"/>
                </a:solidFill>
                <a:latin typeface="Adobe Garamond Pro Bold" pitchFamily="18" charset="0"/>
              </a:rPr>
              <a:t>Full-time (Diploma-bearing) online</a:t>
            </a:r>
          </a:p>
          <a:p>
            <a:pPr marL="640080" lvl="1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en-US" sz="2000" dirty="0">
                <a:solidFill>
                  <a:prstClr val="black"/>
                </a:solidFill>
                <a:latin typeface="Adobe Garamond Pro Bold" pitchFamily="18" charset="0"/>
              </a:rPr>
              <a:t>Part-time (Supplemental) </a:t>
            </a:r>
            <a:r>
              <a:rPr lang="en-US" sz="2000" dirty="0" smtClean="0">
                <a:solidFill>
                  <a:prstClr val="black"/>
                </a:solidFill>
                <a:latin typeface="Adobe Garamond Pro Bold" pitchFamily="18" charset="0"/>
              </a:rPr>
              <a:t>Programs</a:t>
            </a:r>
            <a:endParaRPr lang="en-US" sz="2000" dirty="0">
              <a:solidFill>
                <a:prstClr val="black"/>
              </a:solidFill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5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358" y="524156"/>
            <a:ext cx="7619999" cy="1239817"/>
          </a:xfrm>
        </p:spPr>
        <p:txBody>
          <a:bodyPr>
            <a:noAutofit/>
          </a:bodyPr>
          <a:lstStyle/>
          <a:p>
            <a:r>
              <a:rPr lang="en-US" sz="3600" u="sng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MN’s Attendance/Truancy Landscape</a:t>
            </a:r>
            <a:endParaRPr lang="en-US" sz="3600" u="sng" dirty="0">
              <a:solidFill>
                <a:schemeClr val="accent2">
                  <a:lumMod val="50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981200"/>
            <a:ext cx="3581400" cy="4114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dobe Garamond Pro Bold" pitchFamily="18" charset="0"/>
              </a:rPr>
              <a:t>Each county is responsible to carry out truancy statutes.</a:t>
            </a:r>
          </a:p>
          <a:p>
            <a:r>
              <a:rPr lang="en-US" dirty="0" smtClean="0">
                <a:latin typeface="Adobe Garamond Pro Bold" pitchFamily="18" charset="0"/>
              </a:rPr>
              <a:t>How many counties in MN?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87 counties in MN</a:t>
            </a:r>
          </a:p>
          <a:p>
            <a:r>
              <a:rPr lang="en-US" dirty="0" smtClean="0">
                <a:latin typeface="Adobe Garamond Pro Bold" pitchFamily="18" charset="0"/>
              </a:rPr>
              <a:t>Some counties take a punitive approach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Fines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Loss of driver’s license</a:t>
            </a:r>
          </a:p>
          <a:p>
            <a:r>
              <a:rPr lang="en-US" dirty="0" smtClean="0">
                <a:latin typeface="Adobe Garamond Pro Bold" pitchFamily="18" charset="0"/>
              </a:rPr>
              <a:t>Some counties take a restorative approach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Interventions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Social worker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Whole family system view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Resources provided to family</a:t>
            </a:r>
          </a:p>
          <a:p>
            <a:endParaRPr lang="en-US" dirty="0" smtClean="0">
              <a:latin typeface="Adobe Garamond Pro Bold" pitchFamily="18" charset="0"/>
            </a:endParaRPr>
          </a:p>
          <a:p>
            <a:pPr marL="0" indent="0">
              <a:buNone/>
            </a:pPr>
            <a:endParaRPr lang="en-US" dirty="0" smtClean="0">
              <a:latin typeface="Adobe Garamond Pro Bold" pitchFamily="18" charset="0"/>
            </a:endParaRPr>
          </a:p>
        </p:txBody>
      </p:sp>
      <p:pic>
        <p:nvPicPr>
          <p:cNvPr id="1029" name="Picture 5" descr="http://www.dhs.state.mn.us/main/groups/healthcare/documents/twocolumns/~export/dhs16_137974~37~publictwocolumn~2_column_layout/121465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199" y="1752600"/>
            <a:ext cx="3407159" cy="3962400"/>
          </a:xfrm>
          <a:prstGeom prst="rect">
            <a:avLst/>
          </a:prstGeom>
          <a:noFill/>
        </p:spPr>
      </p:pic>
      <p:sp>
        <p:nvSpPr>
          <p:cNvPr id="1034" name="Freeform 10"/>
          <p:cNvSpPr>
            <a:spLocks/>
          </p:cNvSpPr>
          <p:nvPr/>
        </p:nvSpPr>
        <p:spPr bwMode="auto">
          <a:xfrm>
            <a:off x="1066800" y="1676400"/>
            <a:ext cx="3810000" cy="4267200"/>
          </a:xfrm>
          <a:custGeom>
            <a:avLst/>
            <a:gdLst/>
            <a:ahLst/>
            <a:cxnLst>
              <a:cxn ang="0">
                <a:pos x="101" y="1622"/>
              </a:cxn>
              <a:cxn ang="0">
                <a:pos x="138" y="1555"/>
              </a:cxn>
              <a:cxn ang="0">
                <a:pos x="176" y="1407"/>
              </a:cxn>
              <a:cxn ang="0">
                <a:pos x="83" y="687"/>
              </a:cxn>
              <a:cxn ang="0">
                <a:pos x="30" y="592"/>
              </a:cxn>
              <a:cxn ang="0">
                <a:pos x="16" y="233"/>
              </a:cxn>
              <a:cxn ang="0">
                <a:pos x="627" y="69"/>
              </a:cxn>
              <a:cxn ang="0">
                <a:pos x="669" y="0"/>
              </a:cxn>
              <a:cxn ang="0">
                <a:pos x="717" y="26"/>
              </a:cxn>
              <a:cxn ang="0">
                <a:pos x="733" y="207"/>
              </a:cxn>
              <a:cxn ang="0">
                <a:pos x="786" y="207"/>
              </a:cxn>
              <a:cxn ang="0">
                <a:pos x="839" y="228"/>
              </a:cxn>
              <a:cxn ang="0">
                <a:pos x="956" y="257"/>
              </a:cxn>
              <a:cxn ang="0">
                <a:pos x="1078" y="294"/>
              </a:cxn>
              <a:cxn ang="0">
                <a:pos x="1086" y="252"/>
              </a:cxn>
              <a:cxn ang="0">
                <a:pos x="1182" y="249"/>
              </a:cxn>
              <a:cxn ang="0">
                <a:pos x="1219" y="318"/>
              </a:cxn>
              <a:cxn ang="0">
                <a:pos x="1293" y="321"/>
              </a:cxn>
              <a:cxn ang="0">
                <a:pos x="1370" y="347"/>
              </a:cxn>
              <a:cxn ang="0">
                <a:pos x="1429" y="374"/>
              </a:cxn>
              <a:cxn ang="0">
                <a:pos x="1492" y="350"/>
              </a:cxn>
              <a:cxn ang="0">
                <a:pos x="1556" y="377"/>
              </a:cxn>
              <a:cxn ang="0">
                <a:pos x="1612" y="435"/>
              </a:cxn>
              <a:cxn ang="0">
                <a:pos x="1676" y="451"/>
              </a:cxn>
              <a:cxn ang="0">
                <a:pos x="1742" y="456"/>
              </a:cxn>
              <a:cxn ang="0">
                <a:pos x="1777" y="422"/>
              </a:cxn>
              <a:cxn ang="0">
                <a:pos x="1853" y="403"/>
              </a:cxn>
              <a:cxn ang="0">
                <a:pos x="1899" y="432"/>
              </a:cxn>
              <a:cxn ang="0">
                <a:pos x="1989" y="440"/>
              </a:cxn>
              <a:cxn ang="0">
                <a:pos x="2116" y="448"/>
              </a:cxn>
              <a:cxn ang="0">
                <a:pos x="2207" y="472"/>
              </a:cxn>
              <a:cxn ang="0">
                <a:pos x="2246" y="475"/>
              </a:cxn>
              <a:cxn ang="0">
                <a:pos x="2177" y="504"/>
              </a:cxn>
              <a:cxn ang="0">
                <a:pos x="2111" y="552"/>
              </a:cxn>
              <a:cxn ang="0">
                <a:pos x="2026" y="600"/>
              </a:cxn>
              <a:cxn ang="0">
                <a:pos x="1930" y="645"/>
              </a:cxn>
              <a:cxn ang="0">
                <a:pos x="1867" y="714"/>
              </a:cxn>
              <a:cxn ang="0">
                <a:pos x="1676" y="921"/>
              </a:cxn>
              <a:cxn ang="0">
                <a:pos x="1474" y="1104"/>
              </a:cxn>
              <a:cxn ang="0">
                <a:pos x="1458" y="1391"/>
              </a:cxn>
              <a:cxn ang="0">
                <a:pos x="1397" y="1465"/>
              </a:cxn>
              <a:cxn ang="0">
                <a:pos x="1323" y="1569"/>
              </a:cxn>
              <a:cxn ang="0">
                <a:pos x="1349" y="1622"/>
              </a:cxn>
              <a:cxn ang="0">
                <a:pos x="1386" y="1699"/>
              </a:cxn>
              <a:cxn ang="0">
                <a:pos x="1373" y="1773"/>
              </a:cxn>
              <a:cxn ang="0">
                <a:pos x="1360" y="1948"/>
              </a:cxn>
              <a:cxn ang="0">
                <a:pos x="1405" y="2022"/>
              </a:cxn>
              <a:cxn ang="0">
                <a:pos x="1532" y="2099"/>
              </a:cxn>
              <a:cxn ang="0">
                <a:pos x="1633" y="2155"/>
              </a:cxn>
              <a:cxn ang="0">
                <a:pos x="1662" y="2222"/>
              </a:cxn>
              <a:cxn ang="0">
                <a:pos x="1718" y="2272"/>
              </a:cxn>
              <a:cxn ang="0">
                <a:pos x="1790" y="2312"/>
              </a:cxn>
              <a:cxn ang="0">
                <a:pos x="1853" y="2386"/>
              </a:cxn>
            </a:cxnLst>
            <a:rect l="0" t="0" r="r" b="b"/>
            <a:pathLst>
              <a:path w="2249" h="2569">
                <a:moveTo>
                  <a:pt x="1864" y="2556"/>
                </a:moveTo>
                <a:lnTo>
                  <a:pt x="207" y="2569"/>
                </a:lnTo>
                <a:lnTo>
                  <a:pt x="200" y="1709"/>
                </a:lnTo>
                <a:lnTo>
                  <a:pt x="157" y="1675"/>
                </a:lnTo>
                <a:lnTo>
                  <a:pt x="101" y="1622"/>
                </a:lnTo>
                <a:lnTo>
                  <a:pt x="107" y="1616"/>
                </a:lnTo>
                <a:lnTo>
                  <a:pt x="115" y="1606"/>
                </a:lnTo>
                <a:lnTo>
                  <a:pt x="125" y="1590"/>
                </a:lnTo>
                <a:lnTo>
                  <a:pt x="133" y="1571"/>
                </a:lnTo>
                <a:lnTo>
                  <a:pt x="138" y="1555"/>
                </a:lnTo>
                <a:lnTo>
                  <a:pt x="152" y="1545"/>
                </a:lnTo>
                <a:lnTo>
                  <a:pt x="162" y="1537"/>
                </a:lnTo>
                <a:lnTo>
                  <a:pt x="168" y="1534"/>
                </a:lnTo>
                <a:lnTo>
                  <a:pt x="176" y="1465"/>
                </a:lnTo>
                <a:lnTo>
                  <a:pt x="176" y="1407"/>
                </a:lnTo>
                <a:lnTo>
                  <a:pt x="162" y="1277"/>
                </a:lnTo>
                <a:lnTo>
                  <a:pt x="133" y="1229"/>
                </a:lnTo>
                <a:lnTo>
                  <a:pt x="120" y="1178"/>
                </a:lnTo>
                <a:lnTo>
                  <a:pt x="101" y="1141"/>
                </a:lnTo>
                <a:lnTo>
                  <a:pt x="83" y="687"/>
                </a:lnTo>
                <a:lnTo>
                  <a:pt x="80" y="682"/>
                </a:lnTo>
                <a:lnTo>
                  <a:pt x="69" y="663"/>
                </a:lnTo>
                <a:lnTo>
                  <a:pt x="56" y="645"/>
                </a:lnTo>
                <a:lnTo>
                  <a:pt x="40" y="626"/>
                </a:lnTo>
                <a:lnTo>
                  <a:pt x="30" y="592"/>
                </a:lnTo>
                <a:lnTo>
                  <a:pt x="30" y="541"/>
                </a:lnTo>
                <a:lnTo>
                  <a:pt x="35" y="493"/>
                </a:lnTo>
                <a:lnTo>
                  <a:pt x="38" y="472"/>
                </a:lnTo>
                <a:lnTo>
                  <a:pt x="16" y="435"/>
                </a:lnTo>
                <a:lnTo>
                  <a:pt x="16" y="233"/>
                </a:lnTo>
                <a:lnTo>
                  <a:pt x="27" y="162"/>
                </a:lnTo>
                <a:lnTo>
                  <a:pt x="3" y="132"/>
                </a:lnTo>
                <a:lnTo>
                  <a:pt x="0" y="77"/>
                </a:lnTo>
                <a:lnTo>
                  <a:pt x="630" y="82"/>
                </a:lnTo>
                <a:lnTo>
                  <a:pt x="627" y="69"/>
                </a:lnTo>
                <a:lnTo>
                  <a:pt x="627" y="39"/>
                </a:lnTo>
                <a:lnTo>
                  <a:pt x="630" y="13"/>
                </a:lnTo>
                <a:lnTo>
                  <a:pt x="643" y="0"/>
                </a:lnTo>
                <a:lnTo>
                  <a:pt x="656" y="0"/>
                </a:lnTo>
                <a:lnTo>
                  <a:pt x="669" y="0"/>
                </a:lnTo>
                <a:lnTo>
                  <a:pt x="680" y="2"/>
                </a:lnTo>
                <a:lnTo>
                  <a:pt x="691" y="8"/>
                </a:lnTo>
                <a:lnTo>
                  <a:pt x="701" y="13"/>
                </a:lnTo>
                <a:lnTo>
                  <a:pt x="709" y="18"/>
                </a:lnTo>
                <a:lnTo>
                  <a:pt x="717" y="26"/>
                </a:lnTo>
                <a:lnTo>
                  <a:pt x="723" y="34"/>
                </a:lnTo>
                <a:lnTo>
                  <a:pt x="723" y="61"/>
                </a:lnTo>
                <a:lnTo>
                  <a:pt x="725" y="119"/>
                </a:lnTo>
                <a:lnTo>
                  <a:pt x="728" y="180"/>
                </a:lnTo>
                <a:lnTo>
                  <a:pt x="733" y="207"/>
                </a:lnTo>
                <a:lnTo>
                  <a:pt x="738" y="207"/>
                </a:lnTo>
                <a:lnTo>
                  <a:pt x="749" y="207"/>
                </a:lnTo>
                <a:lnTo>
                  <a:pt x="760" y="207"/>
                </a:lnTo>
                <a:lnTo>
                  <a:pt x="773" y="207"/>
                </a:lnTo>
                <a:lnTo>
                  <a:pt x="786" y="207"/>
                </a:lnTo>
                <a:lnTo>
                  <a:pt x="800" y="207"/>
                </a:lnTo>
                <a:lnTo>
                  <a:pt x="810" y="207"/>
                </a:lnTo>
                <a:lnTo>
                  <a:pt x="821" y="207"/>
                </a:lnTo>
                <a:lnTo>
                  <a:pt x="831" y="215"/>
                </a:lnTo>
                <a:lnTo>
                  <a:pt x="839" y="228"/>
                </a:lnTo>
                <a:lnTo>
                  <a:pt x="847" y="241"/>
                </a:lnTo>
                <a:lnTo>
                  <a:pt x="863" y="244"/>
                </a:lnTo>
                <a:lnTo>
                  <a:pt x="906" y="241"/>
                </a:lnTo>
                <a:lnTo>
                  <a:pt x="935" y="247"/>
                </a:lnTo>
                <a:lnTo>
                  <a:pt x="956" y="257"/>
                </a:lnTo>
                <a:lnTo>
                  <a:pt x="972" y="270"/>
                </a:lnTo>
                <a:lnTo>
                  <a:pt x="988" y="284"/>
                </a:lnTo>
                <a:lnTo>
                  <a:pt x="1009" y="294"/>
                </a:lnTo>
                <a:lnTo>
                  <a:pt x="1038" y="300"/>
                </a:lnTo>
                <a:lnTo>
                  <a:pt x="1078" y="294"/>
                </a:lnTo>
                <a:lnTo>
                  <a:pt x="1092" y="284"/>
                </a:lnTo>
                <a:lnTo>
                  <a:pt x="1092" y="270"/>
                </a:lnTo>
                <a:lnTo>
                  <a:pt x="1084" y="257"/>
                </a:lnTo>
                <a:lnTo>
                  <a:pt x="1081" y="252"/>
                </a:lnTo>
                <a:lnTo>
                  <a:pt x="1086" y="252"/>
                </a:lnTo>
                <a:lnTo>
                  <a:pt x="1100" y="249"/>
                </a:lnTo>
                <a:lnTo>
                  <a:pt x="1118" y="249"/>
                </a:lnTo>
                <a:lnTo>
                  <a:pt x="1139" y="247"/>
                </a:lnTo>
                <a:lnTo>
                  <a:pt x="1161" y="249"/>
                </a:lnTo>
                <a:lnTo>
                  <a:pt x="1182" y="249"/>
                </a:lnTo>
                <a:lnTo>
                  <a:pt x="1198" y="254"/>
                </a:lnTo>
                <a:lnTo>
                  <a:pt x="1206" y="260"/>
                </a:lnTo>
                <a:lnTo>
                  <a:pt x="1214" y="278"/>
                </a:lnTo>
                <a:lnTo>
                  <a:pt x="1216" y="300"/>
                </a:lnTo>
                <a:lnTo>
                  <a:pt x="1219" y="318"/>
                </a:lnTo>
                <a:lnTo>
                  <a:pt x="1230" y="326"/>
                </a:lnTo>
                <a:lnTo>
                  <a:pt x="1240" y="326"/>
                </a:lnTo>
                <a:lnTo>
                  <a:pt x="1256" y="324"/>
                </a:lnTo>
                <a:lnTo>
                  <a:pt x="1275" y="324"/>
                </a:lnTo>
                <a:lnTo>
                  <a:pt x="1293" y="321"/>
                </a:lnTo>
                <a:lnTo>
                  <a:pt x="1312" y="321"/>
                </a:lnTo>
                <a:lnTo>
                  <a:pt x="1330" y="324"/>
                </a:lnTo>
                <a:lnTo>
                  <a:pt x="1344" y="326"/>
                </a:lnTo>
                <a:lnTo>
                  <a:pt x="1352" y="331"/>
                </a:lnTo>
                <a:lnTo>
                  <a:pt x="1370" y="347"/>
                </a:lnTo>
                <a:lnTo>
                  <a:pt x="1394" y="369"/>
                </a:lnTo>
                <a:lnTo>
                  <a:pt x="1418" y="385"/>
                </a:lnTo>
                <a:lnTo>
                  <a:pt x="1429" y="393"/>
                </a:lnTo>
                <a:lnTo>
                  <a:pt x="1429" y="387"/>
                </a:lnTo>
                <a:lnTo>
                  <a:pt x="1429" y="374"/>
                </a:lnTo>
                <a:lnTo>
                  <a:pt x="1437" y="361"/>
                </a:lnTo>
                <a:lnTo>
                  <a:pt x="1450" y="350"/>
                </a:lnTo>
                <a:lnTo>
                  <a:pt x="1463" y="347"/>
                </a:lnTo>
                <a:lnTo>
                  <a:pt x="1477" y="347"/>
                </a:lnTo>
                <a:lnTo>
                  <a:pt x="1492" y="350"/>
                </a:lnTo>
                <a:lnTo>
                  <a:pt x="1508" y="353"/>
                </a:lnTo>
                <a:lnTo>
                  <a:pt x="1524" y="358"/>
                </a:lnTo>
                <a:lnTo>
                  <a:pt x="1538" y="363"/>
                </a:lnTo>
                <a:lnTo>
                  <a:pt x="1548" y="369"/>
                </a:lnTo>
                <a:lnTo>
                  <a:pt x="1556" y="377"/>
                </a:lnTo>
                <a:lnTo>
                  <a:pt x="1564" y="385"/>
                </a:lnTo>
                <a:lnTo>
                  <a:pt x="1575" y="398"/>
                </a:lnTo>
                <a:lnTo>
                  <a:pt x="1585" y="411"/>
                </a:lnTo>
                <a:lnTo>
                  <a:pt x="1599" y="422"/>
                </a:lnTo>
                <a:lnTo>
                  <a:pt x="1612" y="435"/>
                </a:lnTo>
                <a:lnTo>
                  <a:pt x="1625" y="446"/>
                </a:lnTo>
                <a:lnTo>
                  <a:pt x="1638" y="451"/>
                </a:lnTo>
                <a:lnTo>
                  <a:pt x="1649" y="454"/>
                </a:lnTo>
                <a:lnTo>
                  <a:pt x="1660" y="451"/>
                </a:lnTo>
                <a:lnTo>
                  <a:pt x="1676" y="451"/>
                </a:lnTo>
                <a:lnTo>
                  <a:pt x="1692" y="451"/>
                </a:lnTo>
                <a:lnTo>
                  <a:pt x="1707" y="454"/>
                </a:lnTo>
                <a:lnTo>
                  <a:pt x="1721" y="454"/>
                </a:lnTo>
                <a:lnTo>
                  <a:pt x="1734" y="456"/>
                </a:lnTo>
                <a:lnTo>
                  <a:pt x="1742" y="456"/>
                </a:lnTo>
                <a:lnTo>
                  <a:pt x="1745" y="456"/>
                </a:lnTo>
                <a:lnTo>
                  <a:pt x="1747" y="454"/>
                </a:lnTo>
                <a:lnTo>
                  <a:pt x="1755" y="446"/>
                </a:lnTo>
                <a:lnTo>
                  <a:pt x="1763" y="432"/>
                </a:lnTo>
                <a:lnTo>
                  <a:pt x="1777" y="422"/>
                </a:lnTo>
                <a:lnTo>
                  <a:pt x="1792" y="408"/>
                </a:lnTo>
                <a:lnTo>
                  <a:pt x="1808" y="401"/>
                </a:lnTo>
                <a:lnTo>
                  <a:pt x="1824" y="395"/>
                </a:lnTo>
                <a:lnTo>
                  <a:pt x="1840" y="398"/>
                </a:lnTo>
                <a:lnTo>
                  <a:pt x="1853" y="403"/>
                </a:lnTo>
                <a:lnTo>
                  <a:pt x="1864" y="411"/>
                </a:lnTo>
                <a:lnTo>
                  <a:pt x="1872" y="416"/>
                </a:lnTo>
                <a:lnTo>
                  <a:pt x="1880" y="422"/>
                </a:lnTo>
                <a:lnTo>
                  <a:pt x="1888" y="427"/>
                </a:lnTo>
                <a:lnTo>
                  <a:pt x="1899" y="432"/>
                </a:lnTo>
                <a:lnTo>
                  <a:pt x="1907" y="438"/>
                </a:lnTo>
                <a:lnTo>
                  <a:pt x="1920" y="440"/>
                </a:lnTo>
                <a:lnTo>
                  <a:pt x="1938" y="443"/>
                </a:lnTo>
                <a:lnTo>
                  <a:pt x="1960" y="443"/>
                </a:lnTo>
                <a:lnTo>
                  <a:pt x="1989" y="440"/>
                </a:lnTo>
                <a:lnTo>
                  <a:pt x="2018" y="440"/>
                </a:lnTo>
                <a:lnTo>
                  <a:pt x="2047" y="438"/>
                </a:lnTo>
                <a:lnTo>
                  <a:pt x="2074" y="438"/>
                </a:lnTo>
                <a:lnTo>
                  <a:pt x="2098" y="440"/>
                </a:lnTo>
                <a:lnTo>
                  <a:pt x="2116" y="448"/>
                </a:lnTo>
                <a:lnTo>
                  <a:pt x="2132" y="456"/>
                </a:lnTo>
                <a:lnTo>
                  <a:pt x="2151" y="462"/>
                </a:lnTo>
                <a:lnTo>
                  <a:pt x="2169" y="467"/>
                </a:lnTo>
                <a:lnTo>
                  <a:pt x="2191" y="470"/>
                </a:lnTo>
                <a:lnTo>
                  <a:pt x="2207" y="472"/>
                </a:lnTo>
                <a:lnTo>
                  <a:pt x="2225" y="472"/>
                </a:lnTo>
                <a:lnTo>
                  <a:pt x="2238" y="472"/>
                </a:lnTo>
                <a:lnTo>
                  <a:pt x="2246" y="472"/>
                </a:lnTo>
                <a:lnTo>
                  <a:pt x="2249" y="472"/>
                </a:lnTo>
                <a:lnTo>
                  <a:pt x="2246" y="475"/>
                </a:lnTo>
                <a:lnTo>
                  <a:pt x="2241" y="480"/>
                </a:lnTo>
                <a:lnTo>
                  <a:pt x="2228" y="485"/>
                </a:lnTo>
                <a:lnTo>
                  <a:pt x="2215" y="493"/>
                </a:lnTo>
                <a:lnTo>
                  <a:pt x="2196" y="499"/>
                </a:lnTo>
                <a:lnTo>
                  <a:pt x="2177" y="504"/>
                </a:lnTo>
                <a:lnTo>
                  <a:pt x="2159" y="509"/>
                </a:lnTo>
                <a:lnTo>
                  <a:pt x="2132" y="517"/>
                </a:lnTo>
                <a:lnTo>
                  <a:pt x="2119" y="531"/>
                </a:lnTo>
                <a:lnTo>
                  <a:pt x="2114" y="541"/>
                </a:lnTo>
                <a:lnTo>
                  <a:pt x="2111" y="552"/>
                </a:lnTo>
                <a:lnTo>
                  <a:pt x="2106" y="557"/>
                </a:lnTo>
                <a:lnTo>
                  <a:pt x="2092" y="565"/>
                </a:lnTo>
                <a:lnTo>
                  <a:pt x="2074" y="576"/>
                </a:lnTo>
                <a:lnTo>
                  <a:pt x="2050" y="586"/>
                </a:lnTo>
                <a:lnTo>
                  <a:pt x="2026" y="600"/>
                </a:lnTo>
                <a:lnTo>
                  <a:pt x="2002" y="610"/>
                </a:lnTo>
                <a:lnTo>
                  <a:pt x="1978" y="621"/>
                </a:lnTo>
                <a:lnTo>
                  <a:pt x="1960" y="629"/>
                </a:lnTo>
                <a:lnTo>
                  <a:pt x="1944" y="637"/>
                </a:lnTo>
                <a:lnTo>
                  <a:pt x="1930" y="645"/>
                </a:lnTo>
                <a:lnTo>
                  <a:pt x="1920" y="653"/>
                </a:lnTo>
                <a:lnTo>
                  <a:pt x="1907" y="666"/>
                </a:lnTo>
                <a:lnTo>
                  <a:pt x="1896" y="679"/>
                </a:lnTo>
                <a:lnTo>
                  <a:pt x="1883" y="695"/>
                </a:lnTo>
                <a:lnTo>
                  <a:pt x="1867" y="714"/>
                </a:lnTo>
                <a:lnTo>
                  <a:pt x="1851" y="732"/>
                </a:lnTo>
                <a:lnTo>
                  <a:pt x="1824" y="762"/>
                </a:lnTo>
                <a:lnTo>
                  <a:pt x="1782" y="807"/>
                </a:lnTo>
                <a:lnTo>
                  <a:pt x="1731" y="862"/>
                </a:lnTo>
                <a:lnTo>
                  <a:pt x="1676" y="921"/>
                </a:lnTo>
                <a:lnTo>
                  <a:pt x="1617" y="979"/>
                </a:lnTo>
                <a:lnTo>
                  <a:pt x="1567" y="1030"/>
                </a:lnTo>
                <a:lnTo>
                  <a:pt x="1524" y="1067"/>
                </a:lnTo>
                <a:lnTo>
                  <a:pt x="1498" y="1088"/>
                </a:lnTo>
                <a:lnTo>
                  <a:pt x="1474" y="1104"/>
                </a:lnTo>
                <a:lnTo>
                  <a:pt x="1463" y="1109"/>
                </a:lnTo>
                <a:lnTo>
                  <a:pt x="1463" y="1112"/>
                </a:lnTo>
                <a:lnTo>
                  <a:pt x="1466" y="1112"/>
                </a:lnTo>
                <a:lnTo>
                  <a:pt x="1461" y="1388"/>
                </a:lnTo>
                <a:lnTo>
                  <a:pt x="1458" y="1391"/>
                </a:lnTo>
                <a:lnTo>
                  <a:pt x="1450" y="1401"/>
                </a:lnTo>
                <a:lnTo>
                  <a:pt x="1439" y="1415"/>
                </a:lnTo>
                <a:lnTo>
                  <a:pt x="1426" y="1431"/>
                </a:lnTo>
                <a:lnTo>
                  <a:pt x="1410" y="1449"/>
                </a:lnTo>
                <a:lnTo>
                  <a:pt x="1397" y="1465"/>
                </a:lnTo>
                <a:lnTo>
                  <a:pt x="1386" y="1478"/>
                </a:lnTo>
                <a:lnTo>
                  <a:pt x="1378" y="1486"/>
                </a:lnTo>
                <a:lnTo>
                  <a:pt x="1362" y="1507"/>
                </a:lnTo>
                <a:lnTo>
                  <a:pt x="1341" y="1537"/>
                </a:lnTo>
                <a:lnTo>
                  <a:pt x="1323" y="1569"/>
                </a:lnTo>
                <a:lnTo>
                  <a:pt x="1317" y="1590"/>
                </a:lnTo>
                <a:lnTo>
                  <a:pt x="1325" y="1603"/>
                </a:lnTo>
                <a:lnTo>
                  <a:pt x="1333" y="1611"/>
                </a:lnTo>
                <a:lnTo>
                  <a:pt x="1344" y="1616"/>
                </a:lnTo>
                <a:lnTo>
                  <a:pt x="1349" y="1622"/>
                </a:lnTo>
                <a:lnTo>
                  <a:pt x="1357" y="1635"/>
                </a:lnTo>
                <a:lnTo>
                  <a:pt x="1373" y="1661"/>
                </a:lnTo>
                <a:lnTo>
                  <a:pt x="1386" y="1688"/>
                </a:lnTo>
                <a:lnTo>
                  <a:pt x="1392" y="1699"/>
                </a:lnTo>
                <a:lnTo>
                  <a:pt x="1386" y="1699"/>
                </a:lnTo>
                <a:lnTo>
                  <a:pt x="1378" y="1704"/>
                </a:lnTo>
                <a:lnTo>
                  <a:pt x="1368" y="1709"/>
                </a:lnTo>
                <a:lnTo>
                  <a:pt x="1362" y="1717"/>
                </a:lnTo>
                <a:lnTo>
                  <a:pt x="1365" y="1738"/>
                </a:lnTo>
                <a:lnTo>
                  <a:pt x="1373" y="1773"/>
                </a:lnTo>
                <a:lnTo>
                  <a:pt x="1381" y="1807"/>
                </a:lnTo>
                <a:lnTo>
                  <a:pt x="1381" y="1831"/>
                </a:lnTo>
                <a:lnTo>
                  <a:pt x="1376" y="1861"/>
                </a:lnTo>
                <a:lnTo>
                  <a:pt x="1368" y="1906"/>
                </a:lnTo>
                <a:lnTo>
                  <a:pt x="1360" y="1948"/>
                </a:lnTo>
                <a:lnTo>
                  <a:pt x="1357" y="1967"/>
                </a:lnTo>
                <a:lnTo>
                  <a:pt x="1360" y="1972"/>
                </a:lnTo>
                <a:lnTo>
                  <a:pt x="1370" y="1985"/>
                </a:lnTo>
                <a:lnTo>
                  <a:pt x="1384" y="2001"/>
                </a:lnTo>
                <a:lnTo>
                  <a:pt x="1405" y="2022"/>
                </a:lnTo>
                <a:lnTo>
                  <a:pt x="1429" y="2046"/>
                </a:lnTo>
                <a:lnTo>
                  <a:pt x="1458" y="2068"/>
                </a:lnTo>
                <a:lnTo>
                  <a:pt x="1487" y="2084"/>
                </a:lnTo>
                <a:lnTo>
                  <a:pt x="1522" y="2094"/>
                </a:lnTo>
                <a:lnTo>
                  <a:pt x="1532" y="2099"/>
                </a:lnTo>
                <a:lnTo>
                  <a:pt x="1548" y="2107"/>
                </a:lnTo>
                <a:lnTo>
                  <a:pt x="1569" y="2121"/>
                </a:lnTo>
                <a:lnTo>
                  <a:pt x="1593" y="2134"/>
                </a:lnTo>
                <a:lnTo>
                  <a:pt x="1615" y="2145"/>
                </a:lnTo>
                <a:lnTo>
                  <a:pt x="1633" y="2155"/>
                </a:lnTo>
                <a:lnTo>
                  <a:pt x="1646" y="2163"/>
                </a:lnTo>
                <a:lnTo>
                  <a:pt x="1654" y="2166"/>
                </a:lnTo>
                <a:lnTo>
                  <a:pt x="1657" y="2176"/>
                </a:lnTo>
                <a:lnTo>
                  <a:pt x="1660" y="2198"/>
                </a:lnTo>
                <a:lnTo>
                  <a:pt x="1662" y="2222"/>
                </a:lnTo>
                <a:lnTo>
                  <a:pt x="1668" y="2240"/>
                </a:lnTo>
                <a:lnTo>
                  <a:pt x="1673" y="2248"/>
                </a:lnTo>
                <a:lnTo>
                  <a:pt x="1686" y="2256"/>
                </a:lnTo>
                <a:lnTo>
                  <a:pt x="1700" y="2264"/>
                </a:lnTo>
                <a:lnTo>
                  <a:pt x="1718" y="2272"/>
                </a:lnTo>
                <a:lnTo>
                  <a:pt x="1737" y="2283"/>
                </a:lnTo>
                <a:lnTo>
                  <a:pt x="1753" y="2291"/>
                </a:lnTo>
                <a:lnTo>
                  <a:pt x="1769" y="2299"/>
                </a:lnTo>
                <a:lnTo>
                  <a:pt x="1779" y="2304"/>
                </a:lnTo>
                <a:lnTo>
                  <a:pt x="1790" y="2312"/>
                </a:lnTo>
                <a:lnTo>
                  <a:pt x="1800" y="2322"/>
                </a:lnTo>
                <a:lnTo>
                  <a:pt x="1816" y="2338"/>
                </a:lnTo>
                <a:lnTo>
                  <a:pt x="1830" y="2354"/>
                </a:lnTo>
                <a:lnTo>
                  <a:pt x="1843" y="2373"/>
                </a:lnTo>
                <a:lnTo>
                  <a:pt x="1853" y="2386"/>
                </a:lnTo>
                <a:lnTo>
                  <a:pt x="1861" y="2397"/>
                </a:lnTo>
                <a:lnTo>
                  <a:pt x="1864" y="2399"/>
                </a:lnTo>
                <a:lnTo>
                  <a:pt x="1864" y="2556"/>
                </a:lnTo>
                <a:close/>
              </a:path>
            </a:pathLst>
          </a:custGeom>
          <a:solidFill>
            <a:srgbClr val="BFBF7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9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  <p:bldP spid="10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1"/>
            <a:ext cx="7117645" cy="609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Model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1" y="1981200"/>
            <a:ext cx="6461759" cy="39624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Adobe Garamond Pro Bold" pitchFamily="18" charset="0"/>
              </a:rPr>
              <a:t>1350 </a:t>
            </a:r>
            <a:r>
              <a:rPr lang="en-US" dirty="0" smtClean="0">
                <a:latin typeface="Adobe Garamond Pro Bold" pitchFamily="18" charset="0"/>
              </a:rPr>
              <a:t>students</a:t>
            </a:r>
          </a:p>
          <a:p>
            <a:r>
              <a:rPr lang="en-US" dirty="0" smtClean="0">
                <a:latin typeface="Adobe Garamond Pro Bold" pitchFamily="18" charset="0"/>
              </a:rPr>
              <a:t>2 attendance coordinators 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Track attendance based on progress increase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Send letters to students/parents</a:t>
            </a:r>
          </a:p>
          <a:p>
            <a:r>
              <a:rPr lang="en-US" dirty="0" smtClean="0">
                <a:latin typeface="Adobe Garamond Pro Bold" pitchFamily="18" charset="0"/>
              </a:rPr>
              <a:t>2 truancy intervention program specialists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Connect with students to prevent truancy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Intervene at the first sign of truant behavior</a:t>
            </a:r>
          </a:p>
          <a:p>
            <a:r>
              <a:rPr lang="en-US" dirty="0" smtClean="0">
                <a:latin typeface="Adobe Garamond Pro Bold" pitchFamily="18" charset="0"/>
              </a:rPr>
              <a:t>1 </a:t>
            </a:r>
            <a:r>
              <a:rPr lang="en-US" dirty="0" smtClean="0">
                <a:latin typeface="Adobe Garamond Pro Bold" pitchFamily="18" charset="0"/>
              </a:rPr>
              <a:t>Dean </a:t>
            </a:r>
            <a:r>
              <a:rPr lang="en-US" dirty="0" smtClean="0">
                <a:latin typeface="Adobe Garamond Pro Bold" pitchFamily="18" charset="0"/>
              </a:rPr>
              <a:t>of </a:t>
            </a:r>
            <a:r>
              <a:rPr lang="en-US" dirty="0" smtClean="0">
                <a:latin typeface="Adobe Garamond Pro Bold" pitchFamily="18" charset="0"/>
              </a:rPr>
              <a:t>Students</a:t>
            </a:r>
            <a:endParaRPr lang="en-US" dirty="0" smtClean="0">
              <a:latin typeface="Adobe Garamond Pro Bold" pitchFamily="18" charset="0"/>
            </a:endParaRPr>
          </a:p>
          <a:p>
            <a:pPr lvl="1"/>
            <a:r>
              <a:rPr lang="en-US" dirty="0" smtClean="0">
                <a:latin typeface="Adobe Garamond Pro Bold" pitchFamily="18" charset="0"/>
              </a:rPr>
              <a:t>File truancy</a:t>
            </a:r>
          </a:p>
          <a:p>
            <a:pPr lvl="1"/>
            <a:r>
              <a:rPr lang="en-US" dirty="0" smtClean="0">
                <a:latin typeface="Adobe Garamond Pro Bold" pitchFamily="18" charset="0"/>
              </a:rPr>
              <a:t>Attend court dates in person or by electronic </a:t>
            </a:r>
            <a:r>
              <a:rPr lang="en-US" dirty="0" smtClean="0">
                <a:latin typeface="Adobe Garamond Pro Bold" pitchFamily="18" charset="0"/>
              </a:rPr>
              <a:t>means</a:t>
            </a:r>
          </a:p>
          <a:p>
            <a:pPr marL="365760" lvl="1" indent="0">
              <a:buNone/>
            </a:pPr>
            <a:endParaRPr lang="en-US" dirty="0">
              <a:latin typeface="Adobe Garamond Pro Bold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818" y="1111155"/>
            <a:ext cx="1676400" cy="11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http://mnonlinetruancy.weebly.com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Minnesota Online Truancy Collaboration - Home - Google Chrom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2" t="9466" r="15280" b="3977"/>
          <a:stretch/>
        </p:blipFill>
        <p:spPr>
          <a:xfrm>
            <a:off x="1503528" y="1734402"/>
            <a:ext cx="6248400" cy="4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County Attorney’s Perspective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dobe Garamond Pro Bold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28800"/>
            <a:ext cx="2194560" cy="2743200"/>
          </a:xfrm>
        </p:spPr>
      </p:pic>
      <p:sp>
        <p:nvSpPr>
          <p:cNvPr id="6" name="TextBox 5"/>
          <p:cNvSpPr txBox="1"/>
          <p:nvPr/>
        </p:nvSpPr>
        <p:spPr>
          <a:xfrm>
            <a:off x="1295400" y="4800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dobe Garamond Pro Bold" pitchFamily="18" charset="0"/>
              </a:rPr>
              <a:t>Janet Reiter</a:t>
            </a:r>
          </a:p>
          <a:p>
            <a:pPr algn="ctr"/>
            <a:r>
              <a:rPr lang="en-US" sz="2400" dirty="0" smtClean="0">
                <a:latin typeface="Adobe Garamond Pro Bold" pitchFamily="18" charset="0"/>
              </a:rPr>
              <a:t>Chisago County</a:t>
            </a:r>
            <a:endParaRPr lang="en-US" sz="2400" dirty="0">
              <a:latin typeface="Adobe Garamond Pro Bol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2134612"/>
            <a:ext cx="419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Garamond Pro Bold" pitchFamily="18" charset="0"/>
              </a:rPr>
              <a:t>Supports online schools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Garamond Pro Bold" pitchFamily="18" charset="0"/>
              </a:rPr>
              <a:t>Expects online schools to provide a definition of day(s) of attendance in order to fit with Minnesota law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Garamond Pro Bold" pitchFamily="18" charset="0"/>
              </a:rPr>
              <a:t>Prefers online school representative be present in court as needed</a:t>
            </a:r>
            <a:endParaRPr lang="en-US" sz="2400" dirty="0"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2">
                    <a:lumMod val="50000"/>
                  </a:schemeClr>
                </a:solidFill>
                <a:latin typeface="Adobe Garamond Pro Bold" pitchFamily="18" charset="0"/>
              </a:rPr>
              <a:t>County Attorney’s Perspective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057400"/>
            <a:ext cx="2939521" cy="82020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Adobe Garamond Pro Bold" pitchFamily="18" charset="0"/>
              </a:rPr>
              <a:t>What is going </a:t>
            </a:r>
            <a:r>
              <a:rPr lang="en-US" sz="2400" dirty="0" smtClean="0">
                <a:solidFill>
                  <a:schemeClr val="tx1"/>
                </a:solidFill>
                <a:latin typeface="Adobe Garamond Pro Bold" pitchFamily="18" charset="0"/>
              </a:rPr>
              <a:t>well between MN </a:t>
            </a:r>
            <a:r>
              <a:rPr lang="en-US" sz="2400" dirty="0" smtClean="0">
                <a:solidFill>
                  <a:schemeClr val="tx1"/>
                </a:solidFill>
                <a:latin typeface="Adobe Garamond Pro Bold" pitchFamily="18" charset="0"/>
              </a:rPr>
              <a:t>counties and online </a:t>
            </a:r>
            <a:r>
              <a:rPr lang="en-US" sz="2400" dirty="0" smtClean="0">
                <a:solidFill>
                  <a:schemeClr val="tx1"/>
                </a:solidFill>
                <a:latin typeface="Adobe Garamond Pro Bold" pitchFamily="18" charset="0"/>
              </a:rPr>
              <a:t>schools</a:t>
            </a:r>
            <a:r>
              <a:rPr lang="en-US" dirty="0" smtClean="0">
                <a:solidFill>
                  <a:schemeClr val="tx1"/>
                </a:solidFill>
                <a:latin typeface="Adobe Garamond Pro Bold" pitchFamily="18" charset="0"/>
              </a:rPr>
              <a:t>?</a:t>
            </a:r>
            <a:endParaRPr lang="en-US" sz="240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876800" y="1981200"/>
            <a:ext cx="2944368" cy="82296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Adobe Garamond Pro Bold" pitchFamily="18" charset="0"/>
              </a:rPr>
              <a:t>What challenges do counties face with online schools?</a:t>
            </a:r>
            <a:endParaRPr lang="en-US" sz="240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dobe Garamond Pro Bold"/>
              </a:rPr>
              <a:t>Focus on students, needs, and interests</a:t>
            </a:r>
            <a:endParaRPr lang="en-US" sz="2000" dirty="0">
              <a:latin typeface="Adobe Garamond Pro Bold"/>
            </a:endParaRPr>
          </a:p>
          <a:p>
            <a:r>
              <a:rPr lang="en-US" sz="2000" dirty="0" smtClean="0">
                <a:latin typeface="Adobe Garamond Pro Bold"/>
              </a:rPr>
              <a:t>Format of online allows </a:t>
            </a:r>
            <a:r>
              <a:rPr lang="en-US" sz="2000" dirty="0">
                <a:latin typeface="Adobe Garamond Pro Bold"/>
              </a:rPr>
              <a:t>for more one-on-one </a:t>
            </a:r>
            <a:r>
              <a:rPr lang="en-US" sz="2000" dirty="0" smtClean="0">
                <a:latin typeface="Adobe Garamond Pro Bold"/>
              </a:rPr>
              <a:t>attention</a:t>
            </a:r>
            <a:endParaRPr lang="en-US" sz="2000" dirty="0">
              <a:latin typeface="Adobe Garamond Pro Bold"/>
            </a:endParaRPr>
          </a:p>
          <a:p>
            <a:r>
              <a:rPr lang="en-US" sz="2000" dirty="0">
                <a:latin typeface="Adobe Garamond Pro Bold"/>
              </a:rPr>
              <a:t>Monitoring of student engagement (time or attendance) is simplified.</a:t>
            </a:r>
          </a:p>
          <a:p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Adobe Garamond Pro Bold"/>
              </a:rPr>
              <a:t>Laws need updating</a:t>
            </a:r>
            <a:endParaRPr lang="en-US" dirty="0">
              <a:latin typeface="Adobe Garamond Pro Bold"/>
            </a:endParaRPr>
          </a:p>
          <a:p>
            <a:r>
              <a:rPr lang="en-US" dirty="0" smtClean="0">
                <a:latin typeface="Adobe Garamond Pro Bold"/>
              </a:rPr>
              <a:t>County staff and judges lack understanding of online procedure</a:t>
            </a:r>
            <a:endParaRPr lang="en-US" dirty="0">
              <a:latin typeface="Adobe Garamond Pro Bold"/>
            </a:endParaRPr>
          </a:p>
          <a:p>
            <a:r>
              <a:rPr lang="en-US" dirty="0" smtClean="0">
                <a:latin typeface="Adobe Garamond Pro Bold"/>
              </a:rPr>
              <a:t>Diverse student needs; county/state funding continually reduced</a:t>
            </a:r>
            <a:endParaRPr lang="en-US" dirty="0">
              <a:latin typeface="Adobe Garamond Pro 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1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191</TotalTime>
  <Words>723</Words>
  <Application>Microsoft Office PowerPoint</Application>
  <PresentationFormat>On-screen Show (4:3)</PresentationFormat>
  <Paragraphs>122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Pushpin</vt:lpstr>
      <vt:lpstr>Moving Toward a New Model of Attendance and Truancy</vt:lpstr>
      <vt:lpstr>Why is Attendance Important?</vt:lpstr>
      <vt:lpstr>Minnesota’s Landscapes</vt:lpstr>
      <vt:lpstr>MN’s Online Programs Landscape</vt:lpstr>
      <vt:lpstr>MN’s Attendance/Truancy Landscape</vt:lpstr>
      <vt:lpstr>Model</vt:lpstr>
      <vt:lpstr>http://mnonlinetruancy.weebly.com</vt:lpstr>
      <vt:lpstr>County Attorney’s Perspective</vt:lpstr>
      <vt:lpstr>County Attorney’s Perspective</vt:lpstr>
      <vt:lpstr>Student Story:  Alex  Not his actual name.</vt:lpstr>
      <vt:lpstr>Student Story:  Alicia Not her actual name.</vt:lpstr>
      <vt:lpstr>Anyone from Ohio?</vt:lpstr>
      <vt:lpstr>What is happening in your state?</vt:lpstr>
      <vt:lpstr>Where should we go from here?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 Bender</dc:creator>
  <cp:lastModifiedBy>Stacy Bender</cp:lastModifiedBy>
  <cp:revision>29</cp:revision>
  <dcterms:created xsi:type="dcterms:W3CDTF">2011-11-05T04:13:03Z</dcterms:created>
  <dcterms:modified xsi:type="dcterms:W3CDTF">2011-11-10T03:40:07Z</dcterms:modified>
</cp:coreProperties>
</file>